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74" r:id="rId5"/>
    <p:sldId id="259" r:id="rId6"/>
    <p:sldId id="261" r:id="rId7"/>
    <p:sldId id="275" r:id="rId8"/>
    <p:sldId id="276" r:id="rId9"/>
    <p:sldId id="277" r:id="rId10"/>
    <p:sldId id="278" r:id="rId11"/>
    <p:sldId id="272" r:id="rId12"/>
    <p:sldId id="273" r:id="rId13"/>
    <p:sldId id="265" r:id="rId14"/>
    <p:sldId id="266" r:id="rId15"/>
    <p:sldId id="281" r:id="rId16"/>
    <p:sldId id="268" r:id="rId17"/>
    <p:sldId id="263" r:id="rId18"/>
    <p:sldId id="258" r:id="rId19"/>
    <p:sldId id="279" r:id="rId20"/>
    <p:sldId id="28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7" d="100"/>
          <a:sy n="87" d="100"/>
        </p:scale>
        <p:origin x="451"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67AAC6A-F0B6-4F4E-A1E8-C3DE268CBA07}" type="datetimeFigureOut">
              <a:rPr lang="en-GB" smtClean="0"/>
              <a:t>16/11/2023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6C7BDE-7077-4FCC-9E8E-5E9267E37EE9}" type="slidenum">
              <a:rPr lang="en-GB" smtClean="0"/>
              <a:t>‹#›</a:t>
            </a:fld>
            <a:endParaRPr lang="en-GB"/>
          </a:p>
        </p:txBody>
      </p:sp>
    </p:spTree>
    <p:extLst>
      <p:ext uri="{BB962C8B-B14F-4D97-AF65-F5344CB8AC3E}">
        <p14:creationId xmlns:p14="http://schemas.microsoft.com/office/powerpoint/2010/main" val="10228253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67AAC6A-F0B6-4F4E-A1E8-C3DE268CBA07}" type="datetimeFigureOut">
              <a:rPr lang="en-GB" smtClean="0"/>
              <a:t>16/11/2023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6C7BDE-7077-4FCC-9E8E-5E9267E37EE9}" type="slidenum">
              <a:rPr lang="en-GB" smtClean="0"/>
              <a:t>‹#›</a:t>
            </a:fld>
            <a:endParaRPr lang="en-GB"/>
          </a:p>
        </p:txBody>
      </p:sp>
    </p:spTree>
    <p:extLst>
      <p:ext uri="{BB962C8B-B14F-4D97-AF65-F5344CB8AC3E}">
        <p14:creationId xmlns:p14="http://schemas.microsoft.com/office/powerpoint/2010/main" val="11965692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67AAC6A-F0B6-4F4E-A1E8-C3DE268CBA07}" type="datetimeFigureOut">
              <a:rPr lang="en-GB" smtClean="0"/>
              <a:t>16/11/2023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6C7BDE-7077-4FCC-9E8E-5E9267E37EE9}" type="slidenum">
              <a:rPr lang="en-GB" smtClean="0"/>
              <a:t>‹#›</a:t>
            </a:fld>
            <a:endParaRPr lang="en-GB"/>
          </a:p>
        </p:txBody>
      </p:sp>
    </p:spTree>
    <p:extLst>
      <p:ext uri="{BB962C8B-B14F-4D97-AF65-F5344CB8AC3E}">
        <p14:creationId xmlns:p14="http://schemas.microsoft.com/office/powerpoint/2010/main" val="3604695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67AAC6A-F0B6-4F4E-A1E8-C3DE268CBA07}" type="datetimeFigureOut">
              <a:rPr lang="en-GB" smtClean="0"/>
              <a:t>16/11/2023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6C7BDE-7077-4FCC-9E8E-5E9267E37EE9}" type="slidenum">
              <a:rPr lang="en-GB" smtClean="0"/>
              <a:t>‹#›</a:t>
            </a:fld>
            <a:endParaRPr lang="en-GB"/>
          </a:p>
        </p:txBody>
      </p:sp>
    </p:spTree>
    <p:extLst>
      <p:ext uri="{BB962C8B-B14F-4D97-AF65-F5344CB8AC3E}">
        <p14:creationId xmlns:p14="http://schemas.microsoft.com/office/powerpoint/2010/main" val="12047827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67AAC6A-F0B6-4F4E-A1E8-C3DE268CBA07}" type="datetimeFigureOut">
              <a:rPr lang="en-GB" smtClean="0"/>
              <a:t>16/11/2023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6C7BDE-7077-4FCC-9E8E-5E9267E37EE9}" type="slidenum">
              <a:rPr lang="en-GB" smtClean="0"/>
              <a:t>‹#›</a:t>
            </a:fld>
            <a:endParaRPr lang="en-GB"/>
          </a:p>
        </p:txBody>
      </p:sp>
    </p:spTree>
    <p:extLst>
      <p:ext uri="{BB962C8B-B14F-4D97-AF65-F5344CB8AC3E}">
        <p14:creationId xmlns:p14="http://schemas.microsoft.com/office/powerpoint/2010/main" val="3290418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67AAC6A-F0B6-4F4E-A1E8-C3DE268CBA07}" type="datetimeFigureOut">
              <a:rPr lang="en-GB" smtClean="0"/>
              <a:t>16/11/2023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6C7BDE-7077-4FCC-9E8E-5E9267E37EE9}" type="slidenum">
              <a:rPr lang="en-GB" smtClean="0"/>
              <a:t>‹#›</a:t>
            </a:fld>
            <a:endParaRPr lang="en-GB"/>
          </a:p>
        </p:txBody>
      </p:sp>
    </p:spTree>
    <p:extLst>
      <p:ext uri="{BB962C8B-B14F-4D97-AF65-F5344CB8AC3E}">
        <p14:creationId xmlns:p14="http://schemas.microsoft.com/office/powerpoint/2010/main" val="3654313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67AAC6A-F0B6-4F4E-A1E8-C3DE268CBA07}" type="datetimeFigureOut">
              <a:rPr lang="en-GB" smtClean="0"/>
              <a:t>16/11/2023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46C7BDE-7077-4FCC-9E8E-5E9267E37EE9}" type="slidenum">
              <a:rPr lang="en-GB" smtClean="0"/>
              <a:t>‹#›</a:t>
            </a:fld>
            <a:endParaRPr lang="en-GB"/>
          </a:p>
        </p:txBody>
      </p:sp>
    </p:spTree>
    <p:extLst>
      <p:ext uri="{BB962C8B-B14F-4D97-AF65-F5344CB8AC3E}">
        <p14:creationId xmlns:p14="http://schemas.microsoft.com/office/powerpoint/2010/main" val="646282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67AAC6A-F0B6-4F4E-A1E8-C3DE268CBA07}" type="datetimeFigureOut">
              <a:rPr lang="en-GB" smtClean="0"/>
              <a:t>16/11/2023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46C7BDE-7077-4FCC-9E8E-5E9267E37EE9}" type="slidenum">
              <a:rPr lang="en-GB" smtClean="0"/>
              <a:t>‹#›</a:t>
            </a:fld>
            <a:endParaRPr lang="en-GB"/>
          </a:p>
        </p:txBody>
      </p:sp>
    </p:spTree>
    <p:extLst>
      <p:ext uri="{BB962C8B-B14F-4D97-AF65-F5344CB8AC3E}">
        <p14:creationId xmlns:p14="http://schemas.microsoft.com/office/powerpoint/2010/main" val="38258071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7AAC6A-F0B6-4F4E-A1E8-C3DE268CBA07}" type="datetimeFigureOut">
              <a:rPr lang="en-GB" smtClean="0"/>
              <a:t>16/11/2023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46C7BDE-7077-4FCC-9E8E-5E9267E37EE9}" type="slidenum">
              <a:rPr lang="en-GB" smtClean="0"/>
              <a:t>‹#›</a:t>
            </a:fld>
            <a:endParaRPr lang="en-GB"/>
          </a:p>
        </p:txBody>
      </p:sp>
    </p:spTree>
    <p:extLst>
      <p:ext uri="{BB962C8B-B14F-4D97-AF65-F5344CB8AC3E}">
        <p14:creationId xmlns:p14="http://schemas.microsoft.com/office/powerpoint/2010/main" val="2373667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67AAC6A-F0B6-4F4E-A1E8-C3DE268CBA07}" type="datetimeFigureOut">
              <a:rPr lang="en-GB" smtClean="0"/>
              <a:t>16/11/2023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6C7BDE-7077-4FCC-9E8E-5E9267E37EE9}" type="slidenum">
              <a:rPr lang="en-GB" smtClean="0"/>
              <a:t>‹#›</a:t>
            </a:fld>
            <a:endParaRPr lang="en-GB"/>
          </a:p>
        </p:txBody>
      </p:sp>
    </p:spTree>
    <p:extLst>
      <p:ext uri="{BB962C8B-B14F-4D97-AF65-F5344CB8AC3E}">
        <p14:creationId xmlns:p14="http://schemas.microsoft.com/office/powerpoint/2010/main" val="1403640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67AAC6A-F0B6-4F4E-A1E8-C3DE268CBA07}" type="datetimeFigureOut">
              <a:rPr lang="en-GB" smtClean="0"/>
              <a:t>16/11/2023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6C7BDE-7077-4FCC-9E8E-5E9267E37EE9}" type="slidenum">
              <a:rPr lang="en-GB" smtClean="0"/>
              <a:t>‹#›</a:t>
            </a:fld>
            <a:endParaRPr lang="en-GB"/>
          </a:p>
        </p:txBody>
      </p:sp>
    </p:spTree>
    <p:extLst>
      <p:ext uri="{BB962C8B-B14F-4D97-AF65-F5344CB8AC3E}">
        <p14:creationId xmlns:p14="http://schemas.microsoft.com/office/powerpoint/2010/main" val="1391284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7AAC6A-F0B6-4F4E-A1E8-C3DE268CBA07}" type="datetimeFigureOut">
              <a:rPr lang="en-GB" smtClean="0"/>
              <a:t>16/11/2023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6C7BDE-7077-4FCC-9E8E-5E9267E37EE9}" type="slidenum">
              <a:rPr lang="en-GB" smtClean="0"/>
              <a:t>‹#›</a:t>
            </a:fld>
            <a:endParaRPr lang="en-GB"/>
          </a:p>
        </p:txBody>
      </p:sp>
    </p:spTree>
    <p:extLst>
      <p:ext uri="{BB962C8B-B14F-4D97-AF65-F5344CB8AC3E}">
        <p14:creationId xmlns:p14="http://schemas.microsoft.com/office/powerpoint/2010/main" val="181502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17992905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Vladimir\Desktop\IMG-70b864e8c7183ab066c86275c2bd3fed-V.jpg"/>
          <p:cNvPicPr>
            <a:picLocks noChangeAspect="1" noChangeArrowheads="1"/>
          </p:cNvPicPr>
          <p:nvPr/>
        </p:nvPicPr>
        <p:blipFill>
          <a:blip r:embed="rId2" cstate="print"/>
          <a:srcRect/>
          <a:stretch>
            <a:fillRect/>
          </a:stretch>
        </p:blipFill>
        <p:spPr bwMode="auto">
          <a:xfrm>
            <a:off x="1526930" y="0"/>
            <a:ext cx="9025713" cy="6858000"/>
          </a:xfrm>
          <a:prstGeom prst="rect">
            <a:avLst/>
          </a:prstGeom>
          <a:noFill/>
        </p:spPr>
      </p:pic>
    </p:spTree>
    <p:extLst>
      <p:ext uri="{BB962C8B-B14F-4D97-AF65-F5344CB8AC3E}">
        <p14:creationId xmlns:p14="http://schemas.microsoft.com/office/powerpoint/2010/main" val="2955823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D37DC04F-1047-3264-6DB1-54E88615D084}"/>
              </a:ext>
            </a:extLst>
          </p:cNvPr>
          <p:cNvSpPr txBox="1"/>
          <p:nvPr/>
        </p:nvSpPr>
        <p:spPr>
          <a:xfrm>
            <a:off x="117369" y="1094748"/>
            <a:ext cx="7558316" cy="5262979"/>
          </a:xfrm>
          <a:prstGeom prst="rect">
            <a:avLst/>
          </a:prstGeom>
          <a:noFill/>
        </p:spPr>
        <p:txBody>
          <a:bodyPr wrap="square" rtlCol="0">
            <a:spAutoFit/>
          </a:bodyPr>
          <a:lstStyle/>
          <a:p>
            <a:pPr marL="342900" indent="-342900" algn="just">
              <a:buFont typeface="Arial" panose="020B0604020202020204" pitchFamily="34" charset="0"/>
              <a:buChar char="•"/>
            </a:pPr>
            <a:r>
              <a:rPr lang="en-US" sz="2400" dirty="0" smtClean="0"/>
              <a:t>Upon </a:t>
            </a:r>
            <a:r>
              <a:rPr lang="en-US" sz="2400" dirty="0"/>
              <a:t>metastasis, the first line of treatment is androgen deprivation therapy (ADT). However, metastatic prostate cancer can be unresponsive to ADT, termed </a:t>
            </a:r>
            <a:r>
              <a:rPr lang="en-US" sz="2400" b="1" dirty="0"/>
              <a:t>castration-resistant</a:t>
            </a:r>
            <a:r>
              <a:rPr lang="en-US" sz="2400" dirty="0"/>
              <a:t>, either at treatment outset or after initial sensitivity. </a:t>
            </a:r>
            <a:endParaRPr lang="sr-Latn-RS" sz="2400" dirty="0"/>
          </a:p>
          <a:p>
            <a:pPr marL="285750" indent="-285750">
              <a:buFont typeface="Arial" panose="020B0604020202020204" pitchFamily="34" charset="0"/>
              <a:buChar char="•"/>
            </a:pPr>
            <a:r>
              <a:rPr lang="en-US" sz="2400" dirty="0" smtClean="0"/>
              <a:t>In </a:t>
            </a:r>
            <a:r>
              <a:rPr lang="en-US" sz="2400" dirty="0"/>
              <a:t>patients</a:t>
            </a:r>
            <a:r>
              <a:rPr lang="sr-Latn-RS" sz="2400" dirty="0"/>
              <a:t> identified as </a:t>
            </a:r>
            <a:r>
              <a:rPr lang="en-US" sz="2400" dirty="0" err="1"/>
              <a:t>mCRPC</a:t>
            </a:r>
            <a:r>
              <a:rPr lang="en-US" sz="2400" dirty="0"/>
              <a:t>, PSMA-targeted radionuclide therapy such as 177Lu-PSMA-617 is considered to be a viable therapeutic </a:t>
            </a:r>
            <a:r>
              <a:rPr lang="en-US" sz="2400" dirty="0" smtClean="0"/>
              <a:t>option</a:t>
            </a:r>
            <a:endParaRPr lang="sr-Latn-RS" sz="2400" dirty="0"/>
          </a:p>
          <a:p>
            <a:pPr marL="285750" indent="-285750">
              <a:buFont typeface="Arial" panose="020B0604020202020204" pitchFamily="34" charset="0"/>
              <a:buChar char="•"/>
            </a:pPr>
            <a:r>
              <a:rPr lang="en-US" sz="2400" dirty="0"/>
              <a:t>PSMA-targeted radioligand therapy improves upon current strategies because unlike ADT, resistance to </a:t>
            </a:r>
            <a:r>
              <a:rPr lang="en-US" sz="2400" baseline="30000" dirty="0"/>
              <a:t>177</a:t>
            </a:r>
            <a:r>
              <a:rPr lang="en-US" sz="2400" dirty="0"/>
              <a:t>Lu–PSMA-617 does not readily emerge. Instead, PSMA expression increases with prostate tumor malignancy and metastases, potentially yielding greater efficacy from </a:t>
            </a:r>
            <a:r>
              <a:rPr lang="en-US" sz="2400" baseline="30000" dirty="0" err="1" smtClean="0"/>
              <a:t>177</a:t>
            </a:r>
            <a:r>
              <a:rPr lang="en-US" sz="2400" dirty="0" err="1" smtClean="0"/>
              <a:t>Lu</a:t>
            </a:r>
            <a:r>
              <a:rPr lang="en-US" sz="2400" dirty="0" smtClean="0"/>
              <a:t>–</a:t>
            </a:r>
            <a:r>
              <a:rPr lang="en-US" sz="2400" dirty="0" err="1" smtClean="0"/>
              <a:t>PSMA</a:t>
            </a:r>
            <a:r>
              <a:rPr lang="en-US" sz="2400" dirty="0" smtClean="0"/>
              <a:t>-617</a:t>
            </a:r>
            <a:endParaRPr lang="sr-Latn-RS" sz="2400" dirty="0"/>
          </a:p>
        </p:txBody>
      </p:sp>
      <p:sp>
        <p:nvSpPr>
          <p:cNvPr id="4" name="TextBox 3">
            <a:extLst>
              <a:ext uri="{FF2B5EF4-FFF2-40B4-BE49-F238E27FC236}">
                <a16:creationId xmlns:a16="http://schemas.microsoft.com/office/drawing/2014/main" xmlns="" id="{0C1CF711-5B5B-0EE3-9BF6-D77B51340164}"/>
              </a:ext>
            </a:extLst>
          </p:cNvPr>
          <p:cNvSpPr txBox="1"/>
          <p:nvPr/>
        </p:nvSpPr>
        <p:spPr>
          <a:xfrm>
            <a:off x="2035726" y="175846"/>
            <a:ext cx="8683255" cy="707886"/>
          </a:xfrm>
          <a:prstGeom prst="rect">
            <a:avLst/>
          </a:prstGeom>
          <a:noFill/>
        </p:spPr>
        <p:txBody>
          <a:bodyPr wrap="square" rtlCol="0">
            <a:spAutoFit/>
          </a:bodyPr>
          <a:lstStyle/>
          <a:p>
            <a:r>
              <a:rPr lang="sr-Latn-RS" sz="4000" dirty="0"/>
              <a:t>What is 177Lu-PSMA-617 therapy?</a:t>
            </a:r>
            <a:endParaRPr lang="en-US" sz="4000" dirty="0"/>
          </a:p>
        </p:txBody>
      </p:sp>
      <p:pic>
        <p:nvPicPr>
          <p:cNvPr id="5" name="Content Placeholder 3"/>
          <p:cNvPicPr>
            <a:picLocks noChangeAspect="1"/>
          </p:cNvPicPr>
          <p:nvPr/>
        </p:nvPicPr>
        <p:blipFill rotWithShape="1">
          <a:blip r:embed="rId2"/>
          <a:srcRect l="55643" t="60785" r="26644" b="10813"/>
          <a:stretch/>
        </p:blipFill>
        <p:spPr>
          <a:xfrm>
            <a:off x="7842738" y="1226632"/>
            <a:ext cx="4349262" cy="3922993"/>
          </a:xfrm>
          <a:prstGeom prst="rect">
            <a:avLst/>
          </a:prstGeom>
        </p:spPr>
      </p:pic>
    </p:spTree>
    <p:extLst>
      <p:ext uri="{BB962C8B-B14F-4D97-AF65-F5344CB8AC3E}">
        <p14:creationId xmlns:p14="http://schemas.microsoft.com/office/powerpoint/2010/main" val="39258988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xmlns="" id="{E4845C87-9D03-237E-9B09-FB5558890E58}"/>
              </a:ext>
            </a:extLst>
          </p:cNvPr>
          <p:cNvSpPr txBox="1">
            <a:spLocks/>
          </p:cNvSpPr>
          <p:nvPr/>
        </p:nvSpPr>
        <p:spPr>
          <a:xfrm>
            <a:off x="422507" y="1387678"/>
            <a:ext cx="11420732" cy="456471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dirty="0"/>
              <a:t>177Lu is a reactor-produced radionuclide, which emits Beta (β) radiations of medium </a:t>
            </a:r>
            <a:r>
              <a:rPr lang="en-US" dirty="0" smtClean="0"/>
              <a:t>energies. </a:t>
            </a:r>
            <a:r>
              <a:rPr lang="en-US" dirty="0"/>
              <a:t>It has a half-life of 6.73 days and a tissue penetration power of &lt;2mm</a:t>
            </a:r>
          </a:p>
          <a:p>
            <a:pPr algn="just"/>
            <a:r>
              <a:rPr lang="en-US" dirty="0"/>
              <a:t>PSMA is a transmembrane glycoprotein. It is overexpressed (approximately 1,000 times higher) during prostate carcinoma.</a:t>
            </a:r>
          </a:p>
          <a:p>
            <a:pPr algn="just"/>
            <a:r>
              <a:rPr lang="en-US" dirty="0"/>
              <a:t>However, it is not entirely prostate-specific and is expressed physiologically in other non-prostatic cells/tissues too such as the small intestine, proximal renal tubules, and salivary and lacrimal glands.</a:t>
            </a:r>
          </a:p>
          <a:p>
            <a:pPr algn="just"/>
            <a:r>
              <a:rPr lang="en-US" dirty="0"/>
              <a:t>Such presence of PSMA receptors in non-target organs has always highlighted and questioned the potential radiation dose-associated side effects and safety profile of 177Lu-PSMA-617 radionuclide therapy. </a:t>
            </a:r>
          </a:p>
        </p:txBody>
      </p:sp>
      <p:sp>
        <p:nvSpPr>
          <p:cNvPr id="3" name="TextBox 2">
            <a:extLst>
              <a:ext uri="{FF2B5EF4-FFF2-40B4-BE49-F238E27FC236}">
                <a16:creationId xmlns:a16="http://schemas.microsoft.com/office/drawing/2014/main" xmlns="" id="{3EDDB8DF-D6A9-E8DF-1E06-558205AF7D99}"/>
              </a:ext>
            </a:extLst>
          </p:cNvPr>
          <p:cNvSpPr txBox="1"/>
          <p:nvPr/>
        </p:nvSpPr>
        <p:spPr>
          <a:xfrm>
            <a:off x="1974180" y="328910"/>
            <a:ext cx="8683255" cy="707886"/>
          </a:xfrm>
          <a:prstGeom prst="rect">
            <a:avLst/>
          </a:prstGeom>
          <a:noFill/>
        </p:spPr>
        <p:txBody>
          <a:bodyPr wrap="square" rtlCol="0">
            <a:spAutoFit/>
          </a:bodyPr>
          <a:lstStyle/>
          <a:p>
            <a:r>
              <a:rPr lang="sr-Latn-RS" sz="4000" dirty="0"/>
              <a:t>What is 177Lu-PSMA-617 therapy?</a:t>
            </a:r>
            <a:endParaRPr lang="en-US" sz="4000" dirty="0"/>
          </a:p>
        </p:txBody>
      </p:sp>
    </p:spTree>
    <p:extLst>
      <p:ext uri="{BB962C8B-B14F-4D97-AF65-F5344CB8AC3E}">
        <p14:creationId xmlns:p14="http://schemas.microsoft.com/office/powerpoint/2010/main" val="37047810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94AE72A-F98D-E889-3207-507479BEDB4E}"/>
              </a:ext>
            </a:extLst>
          </p:cNvPr>
          <p:cNvSpPr>
            <a:spLocks noGrp="1"/>
          </p:cNvSpPr>
          <p:nvPr>
            <p:ph idx="1"/>
          </p:nvPr>
        </p:nvSpPr>
        <p:spPr>
          <a:xfrm>
            <a:off x="333289" y="887930"/>
            <a:ext cx="11247474" cy="4764060"/>
          </a:xfrm>
        </p:spPr>
        <p:txBody>
          <a:bodyPr>
            <a:noAutofit/>
          </a:bodyPr>
          <a:lstStyle/>
          <a:p>
            <a:pPr algn="just">
              <a:lnSpc>
                <a:spcPct val="120000"/>
              </a:lnSpc>
            </a:pPr>
            <a:r>
              <a:rPr lang="en-US" sz="2600" dirty="0"/>
              <a:t>A 69-year-old male, diagnosed case of metastatic castration-resistant prostate carcinoma (</a:t>
            </a:r>
            <a:r>
              <a:rPr lang="en-US" sz="2600" dirty="0" err="1"/>
              <a:t>mCRPC</a:t>
            </a:r>
            <a:r>
              <a:rPr lang="en-US" sz="2600" dirty="0"/>
              <a:t>), was referred to the Nuclear Medicine Department for 177Lu PSMA-617 RLT. </a:t>
            </a:r>
          </a:p>
          <a:p>
            <a:pPr algn="just">
              <a:lnSpc>
                <a:spcPct val="120000"/>
              </a:lnSpc>
            </a:pPr>
            <a:r>
              <a:rPr lang="en-US" sz="2600" dirty="0" smtClean="0"/>
              <a:t>His </a:t>
            </a:r>
            <a:r>
              <a:rPr lang="en-US" sz="2600" dirty="0"/>
              <a:t>medical record showed that he was diagnosed with prostate adenocarcinoma of acinar type and a Gleason Score of 7 on a </a:t>
            </a:r>
            <a:r>
              <a:rPr lang="en-US" sz="2600" dirty="0" smtClean="0"/>
              <a:t>biopsy </a:t>
            </a:r>
            <a:r>
              <a:rPr lang="en-US" sz="2600" dirty="0"/>
              <a:t>in March 20</a:t>
            </a:r>
            <a:r>
              <a:rPr lang="sr-Latn-RS" sz="2600" dirty="0"/>
              <a:t>20</a:t>
            </a:r>
            <a:r>
              <a:rPr lang="en-US" sz="2600" dirty="0"/>
              <a:t>. The patient underwent a radical prostatectomy in April 20</a:t>
            </a:r>
            <a:r>
              <a:rPr lang="sr-Latn-RS" sz="2600" dirty="0"/>
              <a:t>20. </a:t>
            </a:r>
            <a:r>
              <a:rPr lang="en-US" sz="2600" dirty="0"/>
              <a:t>after the imaging workup including an MRI scan of the pelvis, whole body bone scan and CT scan of the thorax showed that the disease was limited to the prostate gland</a:t>
            </a:r>
            <a:r>
              <a:rPr lang="en-US" sz="2600" dirty="0" smtClean="0"/>
              <a:t>.</a:t>
            </a:r>
            <a:endParaRPr lang="en-US" sz="2600" dirty="0"/>
          </a:p>
        </p:txBody>
      </p:sp>
      <p:sp>
        <p:nvSpPr>
          <p:cNvPr id="4" name="TextBox 3">
            <a:extLst>
              <a:ext uri="{FF2B5EF4-FFF2-40B4-BE49-F238E27FC236}">
                <a16:creationId xmlns:a16="http://schemas.microsoft.com/office/drawing/2014/main" xmlns="" id="{A46FE4F6-FA37-2D76-CB22-4788F9F815C5}"/>
              </a:ext>
            </a:extLst>
          </p:cNvPr>
          <p:cNvSpPr txBox="1"/>
          <p:nvPr/>
        </p:nvSpPr>
        <p:spPr>
          <a:xfrm>
            <a:off x="735827" y="180044"/>
            <a:ext cx="10600661" cy="707886"/>
          </a:xfrm>
          <a:prstGeom prst="rect">
            <a:avLst/>
          </a:prstGeom>
          <a:noFill/>
        </p:spPr>
        <p:txBody>
          <a:bodyPr wrap="square" rtlCol="0">
            <a:spAutoFit/>
          </a:bodyPr>
          <a:lstStyle/>
          <a:p>
            <a:pPr algn="ctr"/>
            <a:r>
              <a:rPr lang="sr-Latn-RS" sz="4000" dirty="0"/>
              <a:t>CASE </a:t>
            </a:r>
            <a:r>
              <a:rPr lang="sr-Latn-RS" sz="4000" dirty="0" smtClean="0"/>
              <a:t>PRESENTATION – Patient 1</a:t>
            </a:r>
            <a:endParaRPr lang="en-US" sz="4000" dirty="0"/>
          </a:p>
        </p:txBody>
      </p:sp>
    </p:spTree>
    <p:extLst>
      <p:ext uri="{BB962C8B-B14F-4D97-AF65-F5344CB8AC3E}">
        <p14:creationId xmlns:p14="http://schemas.microsoft.com/office/powerpoint/2010/main" val="29610185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94AE72A-F98D-E889-3207-507479BEDB4E}"/>
              </a:ext>
            </a:extLst>
          </p:cNvPr>
          <p:cNvSpPr>
            <a:spLocks noGrp="1"/>
          </p:cNvSpPr>
          <p:nvPr>
            <p:ph idx="1"/>
          </p:nvPr>
        </p:nvSpPr>
        <p:spPr>
          <a:xfrm>
            <a:off x="336151" y="1203055"/>
            <a:ext cx="11247474" cy="5751661"/>
          </a:xfrm>
        </p:spPr>
        <p:txBody>
          <a:bodyPr>
            <a:normAutofit/>
          </a:bodyPr>
          <a:lstStyle/>
          <a:p>
            <a:pPr algn="just">
              <a:lnSpc>
                <a:spcPct val="120000"/>
              </a:lnSpc>
            </a:pPr>
            <a:r>
              <a:rPr lang="en-US" dirty="0"/>
              <a:t>The patient received hormonal and androgen deprivation therapy (ADT) over a period of 30 months 05/20</a:t>
            </a:r>
            <a:r>
              <a:rPr lang="sr-Latn-RS" dirty="0"/>
              <a:t>20</a:t>
            </a:r>
            <a:r>
              <a:rPr lang="en-US" dirty="0"/>
              <a:t>-10/202</a:t>
            </a:r>
            <a:r>
              <a:rPr lang="sr-Latn-RS" dirty="0"/>
              <a:t>2</a:t>
            </a:r>
            <a:r>
              <a:rPr lang="en-US" dirty="0"/>
              <a:t>.</a:t>
            </a:r>
          </a:p>
          <a:p>
            <a:pPr algn="just">
              <a:lnSpc>
                <a:spcPct val="120000"/>
              </a:lnSpc>
            </a:pPr>
            <a:r>
              <a:rPr lang="en-US" dirty="0"/>
              <a:t>The PSA level started rising while the patient was receiving ADT. Therapy with Enzalutamide and Corticosteroids were started (11/202</a:t>
            </a:r>
            <a:r>
              <a:rPr lang="sr-Latn-RS" dirty="0"/>
              <a:t>2</a:t>
            </a:r>
            <a:r>
              <a:rPr lang="en-US" dirty="0"/>
              <a:t>-03/202</a:t>
            </a:r>
            <a:r>
              <a:rPr lang="sr-Latn-RS" dirty="0"/>
              <a:t>3</a:t>
            </a:r>
            <a:r>
              <a:rPr lang="en-US" dirty="0"/>
              <a:t>). However, the PSA levels demonstrated a sharp rise from 30.1 to 117 ng/mL</a:t>
            </a:r>
          </a:p>
          <a:p>
            <a:pPr algn="just">
              <a:lnSpc>
                <a:spcPct val="120000"/>
              </a:lnSpc>
            </a:pPr>
            <a:r>
              <a:rPr lang="en-US" dirty="0"/>
              <a:t>This relapse of the disease was treated with eight cycles of chemotherapy with the last session in August 202</a:t>
            </a:r>
            <a:r>
              <a:rPr lang="sr-Latn-RS" dirty="0"/>
              <a:t>3</a:t>
            </a:r>
            <a:r>
              <a:rPr lang="en-US" dirty="0"/>
              <a:t>. Further treatment with the chemotherapy was stopped as serial PSA levels showed a fresh rise during the last two cycles of the chemotherapy (117…75…80…132 ng/ml).</a:t>
            </a:r>
          </a:p>
          <a:p>
            <a:endParaRPr lang="en-US" sz="3600" dirty="0"/>
          </a:p>
        </p:txBody>
      </p:sp>
      <p:sp>
        <p:nvSpPr>
          <p:cNvPr id="5" name="TextBox 4">
            <a:extLst>
              <a:ext uri="{FF2B5EF4-FFF2-40B4-BE49-F238E27FC236}">
                <a16:creationId xmlns:a16="http://schemas.microsoft.com/office/drawing/2014/main" xmlns="" id="{A46FE4F6-FA37-2D76-CB22-4788F9F815C5}"/>
              </a:ext>
            </a:extLst>
          </p:cNvPr>
          <p:cNvSpPr txBox="1"/>
          <p:nvPr/>
        </p:nvSpPr>
        <p:spPr>
          <a:xfrm>
            <a:off x="735827" y="180044"/>
            <a:ext cx="10600661" cy="707886"/>
          </a:xfrm>
          <a:prstGeom prst="rect">
            <a:avLst/>
          </a:prstGeom>
          <a:noFill/>
        </p:spPr>
        <p:txBody>
          <a:bodyPr wrap="square" rtlCol="0">
            <a:spAutoFit/>
          </a:bodyPr>
          <a:lstStyle/>
          <a:p>
            <a:pPr algn="ctr"/>
            <a:r>
              <a:rPr lang="sr-Latn-RS" sz="4000" dirty="0"/>
              <a:t>CASE </a:t>
            </a:r>
            <a:r>
              <a:rPr lang="sr-Latn-RS" sz="4000" dirty="0" smtClean="0"/>
              <a:t>PRESENTATION – Patient 1</a:t>
            </a:r>
            <a:endParaRPr lang="en-US" sz="4000" dirty="0"/>
          </a:p>
        </p:txBody>
      </p:sp>
    </p:spTree>
    <p:extLst>
      <p:ext uri="{BB962C8B-B14F-4D97-AF65-F5344CB8AC3E}">
        <p14:creationId xmlns:p14="http://schemas.microsoft.com/office/powerpoint/2010/main" val="7187993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80098"/>
          </a:xfrm>
        </p:spPr>
        <p:txBody>
          <a:bodyPr>
            <a:normAutofit fontScale="90000"/>
          </a:bodyPr>
          <a:lstStyle/>
          <a:p>
            <a:pPr algn="ctr"/>
            <a:r>
              <a:rPr lang="sr-Latn-RS" b="1" smtClean="0"/>
              <a:t/>
            </a:r>
            <a:br>
              <a:rPr lang="sr-Latn-RS" b="1" smtClean="0"/>
            </a:br>
            <a:r>
              <a:rPr lang="en-GB" b="1" smtClean="0"/>
              <a:t>Bone </a:t>
            </a:r>
            <a:r>
              <a:rPr lang="en-GB" b="1" dirty="0"/>
              <a:t>scan </a:t>
            </a:r>
            <a:r>
              <a:rPr lang="sr-Latn-RS" b="1" baseline="30000" dirty="0" smtClean="0"/>
              <a:t>99m</a:t>
            </a:r>
            <a:r>
              <a:rPr lang="sr-Latn-RS" b="1" dirty="0" smtClean="0"/>
              <a:t>Tc-MDP</a:t>
            </a:r>
            <a:r>
              <a:rPr lang="en-GB" dirty="0"/>
              <a:t/>
            </a:r>
            <a:br>
              <a:rPr lang="en-GB" dirty="0"/>
            </a:br>
            <a:endParaRPr lang="en-GB" dirty="0"/>
          </a:p>
        </p:txBody>
      </p:sp>
      <p:pic>
        <p:nvPicPr>
          <p:cNvPr id="4" name="Content Placeholder 3"/>
          <p:cNvPicPr>
            <a:picLocks noGrp="1" noChangeAspect="1"/>
          </p:cNvPicPr>
          <p:nvPr>
            <p:ph idx="1"/>
          </p:nvPr>
        </p:nvPicPr>
        <p:blipFill>
          <a:blip r:embed="rId2"/>
          <a:stretch>
            <a:fillRect/>
          </a:stretch>
        </p:blipFill>
        <p:spPr>
          <a:xfrm>
            <a:off x="1062770" y="2222317"/>
            <a:ext cx="2733675" cy="4191000"/>
          </a:xfrm>
          <a:prstGeom prst="rect">
            <a:avLst/>
          </a:prstGeom>
        </p:spPr>
      </p:pic>
      <p:sp>
        <p:nvSpPr>
          <p:cNvPr id="5" name="Rectangle 4"/>
          <p:cNvSpPr/>
          <p:nvPr/>
        </p:nvSpPr>
        <p:spPr>
          <a:xfrm>
            <a:off x="4208585" y="2474966"/>
            <a:ext cx="6096000" cy="1569660"/>
          </a:xfrm>
          <a:prstGeom prst="rect">
            <a:avLst/>
          </a:prstGeom>
        </p:spPr>
        <p:txBody>
          <a:bodyPr>
            <a:spAutoFit/>
          </a:bodyPr>
          <a:lstStyle/>
          <a:p>
            <a:r>
              <a:rPr lang="en-US" sz="2400" dirty="0"/>
              <a:t>The patient presented with widespread skeletal metastasis documented on the bone scan and rising PSA levels despite receiving multiple lines of treatment in the past.</a:t>
            </a:r>
          </a:p>
        </p:txBody>
      </p:sp>
    </p:spTree>
    <p:extLst>
      <p:ext uri="{BB962C8B-B14F-4D97-AF65-F5344CB8AC3E}">
        <p14:creationId xmlns:p14="http://schemas.microsoft.com/office/powerpoint/2010/main" val="41844027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91B6EE32-6BCA-649C-300C-543CDC8CA43E}"/>
              </a:ext>
            </a:extLst>
          </p:cNvPr>
          <p:cNvPicPr>
            <a:picLocks noChangeAspect="1"/>
          </p:cNvPicPr>
          <p:nvPr/>
        </p:nvPicPr>
        <p:blipFill>
          <a:blip r:embed="rId2"/>
          <a:stretch>
            <a:fillRect/>
          </a:stretch>
        </p:blipFill>
        <p:spPr>
          <a:xfrm>
            <a:off x="1051144" y="2353345"/>
            <a:ext cx="2749534" cy="4176122"/>
          </a:xfrm>
          <a:prstGeom prst="rect">
            <a:avLst/>
          </a:prstGeom>
        </p:spPr>
      </p:pic>
      <p:sp>
        <p:nvSpPr>
          <p:cNvPr id="6" name="TextBox 5">
            <a:extLst>
              <a:ext uri="{FF2B5EF4-FFF2-40B4-BE49-F238E27FC236}">
                <a16:creationId xmlns:a16="http://schemas.microsoft.com/office/drawing/2014/main" xmlns="" id="{38145A82-496D-19C5-AB9E-442661897A41}"/>
              </a:ext>
            </a:extLst>
          </p:cNvPr>
          <p:cNvSpPr txBox="1"/>
          <p:nvPr/>
        </p:nvSpPr>
        <p:spPr>
          <a:xfrm>
            <a:off x="64002" y="867251"/>
            <a:ext cx="5914768" cy="1477328"/>
          </a:xfrm>
          <a:prstGeom prst="rect">
            <a:avLst/>
          </a:prstGeom>
          <a:noFill/>
        </p:spPr>
        <p:txBody>
          <a:bodyPr wrap="square" rtlCol="0">
            <a:spAutoFit/>
          </a:bodyPr>
          <a:lstStyle/>
          <a:p>
            <a:pPr algn="just"/>
            <a:r>
              <a:rPr lang="en-US" dirty="0"/>
              <a:t>The </a:t>
            </a:r>
            <a:r>
              <a:rPr lang="en-US" sz="1800" dirty="0"/>
              <a:t>99mTc-PSMA whole body scintigraphy </a:t>
            </a:r>
            <a:r>
              <a:rPr lang="en-US" dirty="0"/>
              <a:t>showed multiple PSMA avid lesions consistent with active bone metastasis and no evidence of PSMA avidity in soft tissue, confirming his candidacy for lutetium-177 (Lu-177) PSMA radioligand therapy. </a:t>
            </a:r>
          </a:p>
        </p:txBody>
      </p:sp>
      <p:sp>
        <p:nvSpPr>
          <p:cNvPr id="7" name="TextBox 6">
            <a:extLst>
              <a:ext uri="{FF2B5EF4-FFF2-40B4-BE49-F238E27FC236}">
                <a16:creationId xmlns:a16="http://schemas.microsoft.com/office/drawing/2014/main" xmlns="" id="{ADC174DF-3D0B-5FED-348E-26C7E3E8A9F9}"/>
              </a:ext>
            </a:extLst>
          </p:cNvPr>
          <p:cNvSpPr txBox="1"/>
          <p:nvPr/>
        </p:nvSpPr>
        <p:spPr>
          <a:xfrm>
            <a:off x="6331893" y="887929"/>
            <a:ext cx="5493761" cy="923330"/>
          </a:xfrm>
          <a:prstGeom prst="rect">
            <a:avLst/>
          </a:prstGeom>
          <a:noFill/>
        </p:spPr>
        <p:txBody>
          <a:bodyPr wrap="square" rtlCol="0">
            <a:spAutoFit/>
          </a:bodyPr>
          <a:lstStyle/>
          <a:p>
            <a:pPr algn="just"/>
            <a:r>
              <a:rPr lang="sr-Latn-RS" dirty="0"/>
              <a:t>T</a:t>
            </a:r>
            <a:r>
              <a:rPr lang="en-US" dirty="0"/>
              <a:t>he patient </a:t>
            </a:r>
            <a:r>
              <a:rPr lang="sr-Latn-RS" dirty="0"/>
              <a:t>recieved</a:t>
            </a:r>
            <a:r>
              <a:rPr lang="en-US" dirty="0"/>
              <a:t> </a:t>
            </a:r>
            <a:r>
              <a:rPr lang="sr-Latn-RS" dirty="0"/>
              <a:t>first </a:t>
            </a:r>
            <a:r>
              <a:rPr lang="en-US" dirty="0"/>
              <a:t>cycle of </a:t>
            </a:r>
            <a:r>
              <a:rPr lang="en-US" baseline="30000" dirty="0"/>
              <a:t>177</a:t>
            </a:r>
            <a:r>
              <a:rPr lang="en-US" dirty="0"/>
              <a:t>Lu–PSMA-617 therapy </a:t>
            </a:r>
            <a:r>
              <a:rPr lang="sr-Latn-RS" dirty="0"/>
              <a:t>at our Nuclear medicine department in October 2023.</a:t>
            </a:r>
            <a:r>
              <a:rPr lang="en-US" dirty="0"/>
              <a:t> </a:t>
            </a:r>
          </a:p>
        </p:txBody>
      </p:sp>
      <p:sp>
        <p:nvSpPr>
          <p:cNvPr id="2" name="Rectangle 2"/>
          <p:cNvSpPr>
            <a:spLocks noChangeArrowheads="1"/>
          </p:cNvSpPr>
          <p:nvPr/>
        </p:nvSpPr>
        <p:spPr bwMode="auto">
          <a:xfrm>
            <a:off x="7192108" y="244129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62058" y="2344579"/>
            <a:ext cx="3433430" cy="417612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681778" y="6520646"/>
            <a:ext cx="1607171" cy="369332"/>
          </a:xfrm>
          <a:prstGeom prst="rect">
            <a:avLst/>
          </a:prstGeom>
          <a:noFill/>
        </p:spPr>
        <p:txBody>
          <a:bodyPr wrap="none" rtlCol="0">
            <a:spAutoFit/>
          </a:bodyPr>
          <a:lstStyle/>
          <a:p>
            <a:r>
              <a:rPr lang="sr-Latn-RS" dirty="0" smtClean="0"/>
              <a:t>AP	     PA</a:t>
            </a:r>
            <a:endParaRPr lang="en-GB" dirty="0"/>
          </a:p>
        </p:txBody>
      </p:sp>
      <p:sp>
        <p:nvSpPr>
          <p:cNvPr id="9" name="TextBox 8"/>
          <p:cNvSpPr txBox="1"/>
          <p:nvPr/>
        </p:nvSpPr>
        <p:spPr>
          <a:xfrm>
            <a:off x="7945770" y="6520646"/>
            <a:ext cx="2266005" cy="369332"/>
          </a:xfrm>
          <a:prstGeom prst="rect">
            <a:avLst/>
          </a:prstGeom>
          <a:noFill/>
        </p:spPr>
        <p:txBody>
          <a:bodyPr wrap="none" rtlCol="0">
            <a:spAutoFit/>
          </a:bodyPr>
          <a:lstStyle/>
          <a:p>
            <a:r>
              <a:rPr lang="sr-Latn-RS" dirty="0" smtClean="0"/>
              <a:t>AP		PA</a:t>
            </a:r>
            <a:endParaRPr lang="en-GB" dirty="0"/>
          </a:p>
        </p:txBody>
      </p:sp>
      <p:sp>
        <p:nvSpPr>
          <p:cNvPr id="10" name="TextBox 9">
            <a:extLst>
              <a:ext uri="{FF2B5EF4-FFF2-40B4-BE49-F238E27FC236}">
                <a16:creationId xmlns:a16="http://schemas.microsoft.com/office/drawing/2014/main" xmlns="" id="{A46FE4F6-FA37-2D76-CB22-4788F9F815C5}"/>
              </a:ext>
            </a:extLst>
          </p:cNvPr>
          <p:cNvSpPr txBox="1"/>
          <p:nvPr/>
        </p:nvSpPr>
        <p:spPr>
          <a:xfrm>
            <a:off x="735827" y="180044"/>
            <a:ext cx="10600661" cy="707886"/>
          </a:xfrm>
          <a:prstGeom prst="rect">
            <a:avLst/>
          </a:prstGeom>
          <a:noFill/>
        </p:spPr>
        <p:txBody>
          <a:bodyPr wrap="square" rtlCol="0">
            <a:spAutoFit/>
          </a:bodyPr>
          <a:lstStyle/>
          <a:p>
            <a:pPr algn="ctr"/>
            <a:r>
              <a:rPr lang="sr-Latn-RS" sz="4000" dirty="0"/>
              <a:t>CASE </a:t>
            </a:r>
            <a:r>
              <a:rPr lang="sr-Latn-RS" sz="4000" dirty="0" smtClean="0"/>
              <a:t>PRESENTATION – Patient 1</a:t>
            </a:r>
            <a:endParaRPr lang="en-US" sz="4000" dirty="0"/>
          </a:p>
        </p:txBody>
      </p:sp>
    </p:spTree>
    <p:extLst>
      <p:ext uri="{BB962C8B-B14F-4D97-AF65-F5344CB8AC3E}">
        <p14:creationId xmlns:p14="http://schemas.microsoft.com/office/powerpoint/2010/main" val="34382115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131032"/>
            <a:ext cx="10811608" cy="4351338"/>
          </a:xfrm>
        </p:spPr>
        <p:txBody>
          <a:bodyPr>
            <a:noAutofit/>
          </a:bodyPr>
          <a:lstStyle/>
          <a:p>
            <a:r>
              <a:rPr lang="en-GB" sz="2400" dirty="0"/>
              <a:t>St. post </a:t>
            </a:r>
            <a:r>
              <a:rPr lang="en-GB" sz="2400" dirty="0" err="1"/>
              <a:t>TRUS</a:t>
            </a:r>
            <a:r>
              <a:rPr lang="en-GB" sz="2400" dirty="0"/>
              <a:t> </a:t>
            </a:r>
            <a:r>
              <a:rPr lang="en-GB" sz="2400" dirty="0" err="1"/>
              <a:t>biopsiam</a:t>
            </a:r>
            <a:r>
              <a:rPr lang="en-GB" sz="2400" dirty="0"/>
              <a:t> (</a:t>
            </a:r>
            <a:r>
              <a:rPr lang="en-GB" sz="2400" dirty="0" err="1"/>
              <a:t>Z98.8</a:t>
            </a:r>
            <a:r>
              <a:rPr lang="en-GB" sz="2400" dirty="0"/>
              <a:t>). </a:t>
            </a:r>
            <a:endParaRPr lang="sr-Latn-RS" sz="2400" dirty="0" smtClean="0"/>
          </a:p>
          <a:p>
            <a:r>
              <a:rPr lang="en-GB" sz="2400" dirty="0" smtClean="0"/>
              <a:t>St</a:t>
            </a:r>
            <a:r>
              <a:rPr lang="en-GB" sz="2400" dirty="0"/>
              <a:t>. post </a:t>
            </a:r>
            <a:r>
              <a:rPr lang="en-GB" sz="2400" dirty="0" err="1"/>
              <a:t>prostataectomiam</a:t>
            </a:r>
            <a:r>
              <a:rPr lang="en-GB" sz="2400" dirty="0"/>
              <a:t> </a:t>
            </a:r>
            <a:r>
              <a:rPr lang="en-GB" sz="2400" dirty="0" err="1"/>
              <a:t>radicalis</a:t>
            </a:r>
            <a:r>
              <a:rPr lang="en-GB" sz="2400" dirty="0"/>
              <a:t> </a:t>
            </a:r>
            <a:r>
              <a:rPr lang="en-GB" sz="2400" dirty="0" smtClean="0"/>
              <a:t>(OP. 23. </a:t>
            </a:r>
            <a:r>
              <a:rPr lang="en-GB" sz="2400" dirty="0" err="1" smtClean="0"/>
              <a:t>april</a:t>
            </a:r>
            <a:r>
              <a:rPr lang="en-GB" sz="2400" dirty="0" smtClean="0"/>
              <a:t> 2014</a:t>
            </a:r>
            <a:r>
              <a:rPr lang="sr-Latn-RS" sz="2400" dirty="0" smtClean="0"/>
              <a:t>). </a:t>
            </a:r>
            <a:r>
              <a:rPr lang="en-GB" sz="2400" dirty="0" smtClean="0"/>
              <a:t>PH</a:t>
            </a:r>
            <a:r>
              <a:rPr lang="en-GB" sz="2400" dirty="0"/>
              <a:t>. Adenocarcinoma </a:t>
            </a:r>
            <a:r>
              <a:rPr lang="en-GB" sz="2400" dirty="0" err="1"/>
              <a:t>prostatae</a:t>
            </a:r>
            <a:r>
              <a:rPr lang="en-GB" sz="2400" dirty="0"/>
              <a:t>. </a:t>
            </a:r>
            <a:endParaRPr lang="sr-Latn-RS" sz="2400" dirty="0" smtClean="0"/>
          </a:p>
          <a:p>
            <a:r>
              <a:rPr lang="en-GB" sz="2400" dirty="0" smtClean="0"/>
              <a:t>St</a:t>
            </a:r>
            <a:r>
              <a:rPr lang="en-GB" sz="2400" dirty="0"/>
              <a:t>. post </a:t>
            </a:r>
            <a:r>
              <a:rPr lang="en-GB" sz="2400" dirty="0" err="1"/>
              <a:t>irrad</a:t>
            </a:r>
            <a:r>
              <a:rPr lang="en-GB" sz="2400" dirty="0"/>
              <a:t>. </a:t>
            </a:r>
            <a:r>
              <a:rPr lang="en-GB" sz="2400" dirty="0" err="1"/>
              <a:t>radicalis</a:t>
            </a:r>
            <a:r>
              <a:rPr lang="en-GB" sz="2400" dirty="0"/>
              <a:t> (</a:t>
            </a:r>
            <a:r>
              <a:rPr lang="en-GB" sz="2400" dirty="0" err="1"/>
              <a:t>66Gy</a:t>
            </a:r>
            <a:r>
              <a:rPr lang="en-GB" sz="2400" dirty="0"/>
              <a:t>/</a:t>
            </a:r>
            <a:r>
              <a:rPr lang="en-GB" sz="2400" dirty="0" err="1"/>
              <a:t>33f</a:t>
            </a:r>
            <a:r>
              <a:rPr lang="en-GB" sz="2400" dirty="0"/>
              <a:t>, 2015</a:t>
            </a:r>
            <a:r>
              <a:rPr lang="en-GB" sz="2400" dirty="0" smtClean="0"/>
              <a:t>.). </a:t>
            </a:r>
            <a:endParaRPr lang="sr-Latn-RS" sz="2400" dirty="0" smtClean="0"/>
          </a:p>
          <a:p>
            <a:r>
              <a:rPr lang="en-GB" sz="2400" dirty="0" err="1" smtClean="0"/>
              <a:t>Progressio</a:t>
            </a:r>
            <a:r>
              <a:rPr lang="en-GB" sz="2400" dirty="0"/>
              <a:t>. St. post </a:t>
            </a:r>
            <a:r>
              <a:rPr lang="en-GB" sz="2400" dirty="0" err="1"/>
              <a:t>SBRT</a:t>
            </a:r>
            <a:r>
              <a:rPr lang="en-GB" sz="2400" dirty="0"/>
              <a:t> pp. rest/rec loc. (</a:t>
            </a:r>
            <a:r>
              <a:rPr lang="en-GB" sz="2400" dirty="0" err="1"/>
              <a:t>30Gy</a:t>
            </a:r>
            <a:r>
              <a:rPr lang="en-GB" sz="2400" dirty="0"/>
              <a:t>/</a:t>
            </a:r>
            <a:r>
              <a:rPr lang="en-GB" sz="2400" dirty="0" err="1"/>
              <a:t>5f</a:t>
            </a:r>
            <a:r>
              <a:rPr lang="en-GB" sz="2400" dirty="0"/>
              <a:t> 2020</a:t>
            </a:r>
            <a:r>
              <a:rPr lang="en-GB" sz="2400" dirty="0" smtClean="0"/>
              <a:t>.). </a:t>
            </a:r>
            <a:r>
              <a:rPr lang="en-GB" sz="2400" dirty="0"/>
              <a:t>Meta in </a:t>
            </a:r>
            <a:r>
              <a:rPr lang="en-GB" sz="2400" dirty="0" err="1"/>
              <a:t>lnn</a:t>
            </a:r>
            <a:r>
              <a:rPr lang="en-GB" sz="2400" dirty="0"/>
              <a:t> </a:t>
            </a:r>
            <a:r>
              <a:rPr lang="en-GB" sz="2400" dirty="0" err="1"/>
              <a:t>parailiacalis</a:t>
            </a:r>
            <a:r>
              <a:rPr lang="en-GB" sz="2400" dirty="0"/>
              <a:t> (</a:t>
            </a:r>
            <a:r>
              <a:rPr lang="en-GB" sz="2400" dirty="0" err="1"/>
              <a:t>C77.2</a:t>
            </a:r>
            <a:r>
              <a:rPr lang="en-GB" sz="2400" dirty="0"/>
              <a:t>). PD. </a:t>
            </a:r>
            <a:endParaRPr lang="sr-Latn-RS" sz="2400" dirty="0" smtClean="0"/>
          </a:p>
          <a:p>
            <a:r>
              <a:rPr lang="en-GB" sz="2400" dirty="0" smtClean="0"/>
              <a:t>St</a:t>
            </a:r>
            <a:r>
              <a:rPr lang="en-GB" sz="2400" dirty="0"/>
              <a:t>. post </a:t>
            </a:r>
            <a:r>
              <a:rPr lang="en-GB" sz="2400" dirty="0" err="1"/>
              <a:t>Enzatulamide</a:t>
            </a:r>
            <a:r>
              <a:rPr lang="en-GB" sz="2400" dirty="0"/>
              <a:t> (XII) et </a:t>
            </a:r>
            <a:r>
              <a:rPr lang="en-GB" sz="2400" dirty="0" err="1"/>
              <a:t>Docataxel-Pronison</a:t>
            </a:r>
            <a:r>
              <a:rPr lang="en-GB" sz="2400" dirty="0"/>
              <a:t> </a:t>
            </a:r>
            <a:r>
              <a:rPr lang="en-GB" sz="2400" dirty="0" err="1"/>
              <a:t>VIc.</a:t>
            </a:r>
            <a:r>
              <a:rPr lang="en-GB" sz="2400" dirty="0"/>
              <a:t> </a:t>
            </a:r>
            <a:endParaRPr lang="sr-Latn-RS" sz="2400" dirty="0" smtClean="0"/>
          </a:p>
          <a:p>
            <a:r>
              <a:rPr lang="en-GB" sz="2400" dirty="0" smtClean="0"/>
              <a:t>St</a:t>
            </a:r>
            <a:r>
              <a:rPr lang="en-GB" sz="2400" dirty="0"/>
              <a:t>. post radionuclide </a:t>
            </a:r>
            <a:r>
              <a:rPr lang="en-GB" sz="2400" dirty="0" err="1"/>
              <a:t>th</a:t>
            </a:r>
            <a:r>
              <a:rPr lang="en-GB" sz="2400" dirty="0"/>
              <a:t> cum </a:t>
            </a:r>
            <a:r>
              <a:rPr lang="en-GB" sz="2400" dirty="0" err="1"/>
              <a:t>177Lu-PSMA</a:t>
            </a:r>
            <a:r>
              <a:rPr lang="en-GB" sz="2400" dirty="0"/>
              <a:t> No II (14. </a:t>
            </a:r>
            <a:r>
              <a:rPr lang="en-GB" sz="2400" dirty="0" err="1"/>
              <a:t>februara</a:t>
            </a:r>
            <a:r>
              <a:rPr lang="en-GB" sz="2400" dirty="0"/>
              <a:t> </a:t>
            </a:r>
            <a:r>
              <a:rPr lang="en-GB" sz="2400" dirty="0" err="1"/>
              <a:t>i</a:t>
            </a:r>
            <a:r>
              <a:rPr lang="en-GB" sz="2400" dirty="0"/>
              <a:t> 11. </a:t>
            </a:r>
            <a:r>
              <a:rPr lang="en-GB" sz="2400" dirty="0" err="1"/>
              <a:t>aprila</a:t>
            </a:r>
            <a:r>
              <a:rPr lang="en-GB" sz="2400" dirty="0"/>
              <a:t> 2023</a:t>
            </a:r>
            <a:r>
              <a:rPr lang="en-GB" sz="2400" dirty="0" smtClean="0"/>
              <a:t>., </a:t>
            </a:r>
            <a:r>
              <a:rPr lang="en-GB" sz="2400" dirty="0" err="1"/>
              <a:t>Acibadem</a:t>
            </a:r>
            <a:r>
              <a:rPr lang="en-GB" sz="2400" dirty="0"/>
              <a:t>, Istanbul). </a:t>
            </a:r>
            <a:endParaRPr lang="sr-Latn-RS" sz="2400" dirty="0" smtClean="0"/>
          </a:p>
          <a:p>
            <a:r>
              <a:rPr lang="en-GB" sz="2400" dirty="0" smtClean="0"/>
              <a:t>Meta </a:t>
            </a:r>
            <a:r>
              <a:rPr lang="en-GB" sz="2400" dirty="0"/>
              <a:t>in </a:t>
            </a:r>
            <a:r>
              <a:rPr lang="en-GB" sz="2400" dirty="0" err="1"/>
              <a:t>lnn</a:t>
            </a:r>
            <a:r>
              <a:rPr lang="en-GB" sz="2400" dirty="0"/>
              <a:t> </a:t>
            </a:r>
            <a:r>
              <a:rPr lang="en-GB" sz="2400" dirty="0" err="1"/>
              <a:t>colli</a:t>
            </a:r>
            <a:r>
              <a:rPr lang="en-GB" sz="2400" dirty="0"/>
              <a:t> l. sin </a:t>
            </a:r>
            <a:r>
              <a:rPr lang="en-GB" sz="2400" dirty="0" err="1"/>
              <a:t>C77.0</a:t>
            </a:r>
            <a:r>
              <a:rPr lang="en-GB" sz="2400" dirty="0"/>
              <a:t>. St. post </a:t>
            </a:r>
            <a:r>
              <a:rPr lang="en-GB" sz="2400" dirty="0" err="1"/>
              <a:t>RLT</a:t>
            </a:r>
            <a:r>
              <a:rPr lang="en-GB" sz="2400" dirty="0"/>
              <a:t> cum </a:t>
            </a:r>
            <a:r>
              <a:rPr lang="en-GB" sz="2400" dirty="0" err="1"/>
              <a:t>177Lu-PSMA</a:t>
            </a:r>
            <a:r>
              <a:rPr lang="en-GB" sz="2400" dirty="0"/>
              <a:t> (19. </a:t>
            </a:r>
            <a:r>
              <a:rPr lang="en-GB" sz="2400" dirty="0" err="1"/>
              <a:t>juna</a:t>
            </a:r>
            <a:r>
              <a:rPr lang="en-GB" sz="2400" dirty="0"/>
              <a:t> 2023</a:t>
            </a:r>
            <a:r>
              <a:rPr lang="en-GB" sz="2400" dirty="0" smtClean="0"/>
              <a:t>., </a:t>
            </a:r>
            <a:r>
              <a:rPr lang="en-GB" sz="2400" dirty="0" err="1"/>
              <a:t>CNM</a:t>
            </a:r>
            <a:r>
              <a:rPr lang="en-GB" sz="2400" dirty="0"/>
              <a:t> </a:t>
            </a:r>
            <a:r>
              <a:rPr lang="en-GB" sz="2400" dirty="0" err="1"/>
              <a:t>UKC</a:t>
            </a:r>
            <a:r>
              <a:rPr lang="en-GB" sz="2400" dirty="0"/>
              <a:t> </a:t>
            </a:r>
            <a:r>
              <a:rPr lang="en-GB" sz="2400" dirty="0" err="1"/>
              <a:t>Kragujevac</a:t>
            </a:r>
            <a:r>
              <a:rPr lang="en-GB" sz="2400" dirty="0"/>
              <a:t>)</a:t>
            </a:r>
          </a:p>
        </p:txBody>
      </p:sp>
      <p:sp>
        <p:nvSpPr>
          <p:cNvPr id="5" name="TextBox 4">
            <a:extLst>
              <a:ext uri="{FF2B5EF4-FFF2-40B4-BE49-F238E27FC236}">
                <a16:creationId xmlns:a16="http://schemas.microsoft.com/office/drawing/2014/main" xmlns="" id="{A46FE4F6-FA37-2D76-CB22-4788F9F815C5}"/>
              </a:ext>
            </a:extLst>
          </p:cNvPr>
          <p:cNvSpPr txBox="1"/>
          <p:nvPr/>
        </p:nvSpPr>
        <p:spPr>
          <a:xfrm>
            <a:off x="735827" y="180044"/>
            <a:ext cx="10600661" cy="707886"/>
          </a:xfrm>
          <a:prstGeom prst="rect">
            <a:avLst/>
          </a:prstGeom>
          <a:noFill/>
        </p:spPr>
        <p:txBody>
          <a:bodyPr wrap="square" rtlCol="0">
            <a:spAutoFit/>
          </a:bodyPr>
          <a:lstStyle/>
          <a:p>
            <a:pPr algn="ctr"/>
            <a:r>
              <a:rPr lang="sr-Latn-RS" sz="4000" dirty="0"/>
              <a:t>CASE </a:t>
            </a:r>
            <a:r>
              <a:rPr lang="sr-Latn-RS" sz="4000" dirty="0" smtClean="0"/>
              <a:t>PRESENTATION – Patient 2</a:t>
            </a:r>
            <a:endParaRPr lang="en-US" sz="4000" dirty="0"/>
          </a:p>
        </p:txBody>
      </p:sp>
    </p:spTree>
    <p:extLst>
      <p:ext uri="{BB962C8B-B14F-4D97-AF65-F5344CB8AC3E}">
        <p14:creationId xmlns:p14="http://schemas.microsoft.com/office/powerpoint/2010/main" val="4411544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r="43774"/>
          <a:stretch/>
        </p:blipFill>
        <p:spPr>
          <a:xfrm>
            <a:off x="4400467" y="1054191"/>
            <a:ext cx="3587764" cy="5380021"/>
          </a:xfrm>
          <a:prstGeom prst="rect">
            <a:avLst/>
          </a:prstGeom>
        </p:spPr>
      </p:pic>
      <p:sp>
        <p:nvSpPr>
          <p:cNvPr id="6" name="Rectangle 5"/>
          <p:cNvSpPr/>
          <p:nvPr/>
        </p:nvSpPr>
        <p:spPr>
          <a:xfrm>
            <a:off x="4676305" y="507229"/>
            <a:ext cx="3036088" cy="369332"/>
          </a:xfrm>
          <a:prstGeom prst="rect">
            <a:avLst/>
          </a:prstGeom>
        </p:spPr>
        <p:txBody>
          <a:bodyPr wrap="none">
            <a:spAutoFit/>
          </a:bodyPr>
          <a:lstStyle/>
          <a:p>
            <a:r>
              <a:rPr lang="en-GB" baseline="30000" dirty="0" err="1"/>
              <a:t>99m</a:t>
            </a:r>
            <a:r>
              <a:rPr lang="en-GB" dirty="0" err="1"/>
              <a:t>Tc</a:t>
            </a:r>
            <a:r>
              <a:rPr lang="en-GB" dirty="0"/>
              <a:t>-</a:t>
            </a:r>
            <a:r>
              <a:rPr lang="en-GB" dirty="0" err="1"/>
              <a:t>PSMA</a:t>
            </a:r>
            <a:r>
              <a:rPr lang="en-GB" dirty="0"/>
              <a:t>-10</a:t>
            </a:r>
            <a:r>
              <a:rPr lang="sr-Latn-RS" dirty="0"/>
              <a:t> </a:t>
            </a:r>
            <a:r>
              <a:rPr lang="en-US" dirty="0"/>
              <a:t>WHOLE BODY</a:t>
            </a:r>
            <a:r>
              <a:rPr lang="sr-Latn-RS" dirty="0"/>
              <a:t>  </a:t>
            </a:r>
            <a:endParaRPr lang="en-GB" dirty="0"/>
          </a:p>
        </p:txBody>
      </p:sp>
      <p:pic>
        <p:nvPicPr>
          <p:cNvPr id="8" name="Picture 7"/>
          <p:cNvPicPr>
            <a:picLocks noChangeAspect="1"/>
          </p:cNvPicPr>
          <p:nvPr/>
        </p:nvPicPr>
        <p:blipFill rotWithShape="1">
          <a:blip r:embed="rId3"/>
          <a:srcRect l="50746"/>
          <a:stretch/>
        </p:blipFill>
        <p:spPr>
          <a:xfrm>
            <a:off x="8325536" y="1062983"/>
            <a:ext cx="3394611" cy="5301075"/>
          </a:xfrm>
          <a:prstGeom prst="rect">
            <a:avLst/>
          </a:prstGeom>
          <a:ln w="28575">
            <a:solidFill>
              <a:schemeClr val="tx1"/>
            </a:solidFill>
          </a:ln>
        </p:spPr>
      </p:pic>
      <p:sp>
        <p:nvSpPr>
          <p:cNvPr id="10" name="Rectangle 9"/>
          <p:cNvSpPr/>
          <p:nvPr/>
        </p:nvSpPr>
        <p:spPr>
          <a:xfrm>
            <a:off x="9221571" y="538007"/>
            <a:ext cx="1812776" cy="338554"/>
          </a:xfrm>
          <a:prstGeom prst="rect">
            <a:avLst/>
          </a:prstGeom>
        </p:spPr>
        <p:txBody>
          <a:bodyPr wrap="square">
            <a:spAutoFit/>
          </a:bodyPr>
          <a:lstStyle/>
          <a:p>
            <a:pPr algn="ctr">
              <a:spcAft>
                <a:spcPts val="0"/>
              </a:spcAft>
              <a:tabLst>
                <a:tab pos="3166110" algn="ctr"/>
              </a:tabLst>
            </a:pPr>
            <a:r>
              <a:rPr lang="sr-Latn-CS" sz="1600" b="1" spc="-10" baseline="30000" dirty="0">
                <a:solidFill>
                  <a:srgbClr val="0000FF"/>
                </a:solidFill>
                <a:effectLst/>
                <a:latin typeface="Tahoma" panose="020B0604030504040204" pitchFamily="34" charset="0"/>
                <a:ea typeface="Times New Roman" panose="02020603050405020304" pitchFamily="18" charset="0"/>
                <a:cs typeface="Times New Roman" panose="02020603050405020304" pitchFamily="18" charset="0"/>
              </a:rPr>
              <a:t>177</a:t>
            </a:r>
            <a:r>
              <a:rPr lang="sr-Latn-CS" sz="1600" b="1" spc="-10" dirty="0">
                <a:solidFill>
                  <a:srgbClr val="0000FF"/>
                </a:solidFill>
                <a:effectLst/>
                <a:latin typeface="Tahoma" panose="020B0604030504040204" pitchFamily="34" charset="0"/>
                <a:ea typeface="Times New Roman" panose="02020603050405020304" pitchFamily="18" charset="0"/>
                <a:cs typeface="Times New Roman" panose="02020603050405020304" pitchFamily="18" charset="0"/>
              </a:rPr>
              <a:t>Lu-PSMA</a:t>
            </a:r>
            <a:endParaRPr lang="en-GB" sz="2800" dirty="0">
              <a:effectLst/>
              <a:latin typeface="Times New Roman" panose="02020603050405020304" pitchFamily="18" charset="0"/>
              <a:ea typeface="Times New Roman" panose="02020603050405020304" pitchFamily="18" charset="0"/>
            </a:endParaRPr>
          </a:p>
        </p:txBody>
      </p:sp>
      <p:pic>
        <p:nvPicPr>
          <p:cNvPr id="12" name="Picture 11"/>
          <p:cNvPicPr>
            <a:picLocks noChangeAspect="1"/>
          </p:cNvPicPr>
          <p:nvPr/>
        </p:nvPicPr>
        <p:blipFill>
          <a:blip r:embed="rId4"/>
          <a:stretch>
            <a:fillRect/>
          </a:stretch>
        </p:blipFill>
        <p:spPr>
          <a:xfrm>
            <a:off x="528614" y="1054192"/>
            <a:ext cx="3534548" cy="5380020"/>
          </a:xfrm>
          <a:prstGeom prst="rect">
            <a:avLst/>
          </a:prstGeom>
        </p:spPr>
      </p:pic>
      <p:sp>
        <p:nvSpPr>
          <p:cNvPr id="13" name="Rectangle 12"/>
          <p:cNvSpPr/>
          <p:nvPr/>
        </p:nvSpPr>
        <p:spPr>
          <a:xfrm>
            <a:off x="1567909" y="507229"/>
            <a:ext cx="1184235" cy="369332"/>
          </a:xfrm>
          <a:prstGeom prst="rect">
            <a:avLst/>
          </a:prstGeom>
        </p:spPr>
        <p:txBody>
          <a:bodyPr wrap="none">
            <a:spAutoFit/>
          </a:bodyPr>
          <a:lstStyle/>
          <a:p>
            <a:r>
              <a:rPr lang="en-GB" baseline="30000" dirty="0" err="1"/>
              <a:t>99m</a:t>
            </a:r>
            <a:r>
              <a:rPr lang="en-GB" dirty="0" err="1"/>
              <a:t>Tc-MDP</a:t>
            </a:r>
            <a:endParaRPr lang="en-GB" dirty="0"/>
          </a:p>
        </p:txBody>
      </p:sp>
    </p:spTree>
    <p:extLst>
      <p:ext uri="{BB962C8B-B14F-4D97-AF65-F5344CB8AC3E}">
        <p14:creationId xmlns:p14="http://schemas.microsoft.com/office/powerpoint/2010/main" val="26316648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63287" y="640151"/>
            <a:ext cx="8357821" cy="6080795"/>
          </a:xfrm>
          <a:prstGeom prst="rect">
            <a:avLst/>
          </a:prstGeom>
        </p:spPr>
      </p:pic>
      <p:sp>
        <p:nvSpPr>
          <p:cNvPr id="3" name="Rectangle 2"/>
          <p:cNvSpPr/>
          <p:nvPr/>
        </p:nvSpPr>
        <p:spPr>
          <a:xfrm>
            <a:off x="4693889" y="164329"/>
            <a:ext cx="2674515" cy="369332"/>
          </a:xfrm>
          <a:prstGeom prst="rect">
            <a:avLst/>
          </a:prstGeom>
        </p:spPr>
        <p:txBody>
          <a:bodyPr wrap="none">
            <a:spAutoFit/>
          </a:bodyPr>
          <a:lstStyle/>
          <a:p>
            <a:r>
              <a:rPr lang="sr-Latn-RS" baseline="30000" dirty="0" smtClean="0"/>
              <a:t>68</a:t>
            </a:r>
            <a:r>
              <a:rPr lang="sr-Latn-RS" dirty="0" smtClean="0"/>
              <a:t>Ga</a:t>
            </a:r>
            <a:r>
              <a:rPr lang="en-GB" dirty="0" smtClean="0"/>
              <a:t>-</a:t>
            </a:r>
            <a:r>
              <a:rPr lang="en-GB" dirty="0" err="1" smtClean="0"/>
              <a:t>PSMA</a:t>
            </a:r>
            <a:r>
              <a:rPr lang="sr-Latn-RS" dirty="0" smtClean="0"/>
              <a:t> </a:t>
            </a:r>
            <a:r>
              <a:rPr lang="en-US" dirty="0"/>
              <a:t>WHOLE BODY</a:t>
            </a:r>
            <a:r>
              <a:rPr lang="sr-Latn-RS" dirty="0"/>
              <a:t>  </a:t>
            </a:r>
            <a:endParaRPr lang="en-GB" dirty="0"/>
          </a:p>
        </p:txBody>
      </p:sp>
    </p:spTree>
    <p:extLst>
      <p:ext uri="{BB962C8B-B14F-4D97-AF65-F5344CB8AC3E}">
        <p14:creationId xmlns:p14="http://schemas.microsoft.com/office/powerpoint/2010/main" val="2424329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06475"/>
          </a:xfrm>
        </p:spPr>
        <p:txBody>
          <a:bodyPr/>
          <a:lstStyle/>
          <a:p>
            <a:pPr algn="ctr"/>
            <a:r>
              <a:rPr lang="en-US" b="1" dirty="0"/>
              <a:t>Prostate cancer </a:t>
            </a:r>
            <a:endParaRPr lang="en-GB" b="1" dirty="0"/>
          </a:p>
        </p:txBody>
      </p:sp>
      <p:sp>
        <p:nvSpPr>
          <p:cNvPr id="3" name="Content Placeholder 2"/>
          <p:cNvSpPr>
            <a:spLocks noGrp="1"/>
          </p:cNvSpPr>
          <p:nvPr>
            <p:ph idx="1"/>
          </p:nvPr>
        </p:nvSpPr>
        <p:spPr>
          <a:xfrm>
            <a:off x="381000" y="1614610"/>
            <a:ext cx="11462238" cy="4351338"/>
          </a:xfrm>
        </p:spPr>
        <p:txBody>
          <a:bodyPr>
            <a:noAutofit/>
          </a:bodyPr>
          <a:lstStyle/>
          <a:p>
            <a:pPr algn="just"/>
            <a:r>
              <a:rPr lang="en-US" sz="3200" dirty="0" err="1" smtClean="0"/>
              <a:t>PCa</a:t>
            </a:r>
            <a:r>
              <a:rPr lang="en-US" sz="3200" dirty="0" smtClean="0"/>
              <a:t> </a:t>
            </a:r>
            <a:r>
              <a:rPr lang="en-US" sz="3200" dirty="0"/>
              <a:t>is the most frequent malignant disease to occur in men. According to The International Agency for Research on Cancer (</a:t>
            </a:r>
            <a:r>
              <a:rPr lang="en-US" sz="3200" dirty="0" err="1"/>
              <a:t>IARC</a:t>
            </a:r>
            <a:r>
              <a:rPr lang="en-US" sz="3200" dirty="0"/>
              <a:t>), 1,414,259 new cases of </a:t>
            </a:r>
            <a:r>
              <a:rPr lang="en-US" sz="3200" dirty="0" err="1"/>
              <a:t>PCa</a:t>
            </a:r>
            <a:r>
              <a:rPr lang="en-US" sz="3200" dirty="0"/>
              <a:t> were reported and 375,304 men died of </a:t>
            </a:r>
            <a:r>
              <a:rPr lang="en-US" sz="3200" dirty="0" err="1"/>
              <a:t>PCa</a:t>
            </a:r>
            <a:r>
              <a:rPr lang="en-US" sz="3200" dirty="0"/>
              <a:t> worldwide in 2020</a:t>
            </a:r>
            <a:r>
              <a:rPr lang="sr-Latn-RS" sz="3200" dirty="0"/>
              <a:t>.</a:t>
            </a:r>
          </a:p>
          <a:p>
            <a:pPr algn="just"/>
            <a:r>
              <a:rPr lang="en-US" sz="3200" dirty="0"/>
              <a:t>The risk of </a:t>
            </a:r>
            <a:r>
              <a:rPr lang="en-US" sz="3200" dirty="0" err="1"/>
              <a:t>PCa</a:t>
            </a:r>
            <a:r>
              <a:rPr lang="en-US" sz="3200" dirty="0"/>
              <a:t> increases with age. The majority of </a:t>
            </a:r>
            <a:r>
              <a:rPr lang="en-US" sz="3200" dirty="0" err="1"/>
              <a:t>PCa</a:t>
            </a:r>
            <a:r>
              <a:rPr lang="en-US" sz="3200" dirty="0"/>
              <a:t> cases are diagnosed in men older than 65</a:t>
            </a:r>
            <a:r>
              <a:rPr lang="sr-Latn-RS" sz="3200" dirty="0"/>
              <a:t>. </a:t>
            </a:r>
            <a:r>
              <a:rPr lang="en-US" sz="3200" dirty="0" err="1"/>
              <a:t>PCa</a:t>
            </a:r>
            <a:r>
              <a:rPr lang="en-US" sz="3200" dirty="0"/>
              <a:t> is a highly heterogeneous disease, ranging from a clinically insignificant manifestation that requires only active surveillance, to a highly aggressive castration-resistant type of tumor that requires a quick and radical course of action.</a:t>
            </a:r>
            <a:endParaRPr lang="en-GB" sz="3200" dirty="0"/>
          </a:p>
        </p:txBody>
      </p:sp>
    </p:spTree>
    <p:extLst>
      <p:ext uri="{BB962C8B-B14F-4D97-AF65-F5344CB8AC3E}">
        <p14:creationId xmlns:p14="http://schemas.microsoft.com/office/powerpoint/2010/main" val="13024155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93889" y="164329"/>
            <a:ext cx="2674515" cy="369332"/>
          </a:xfrm>
          <a:prstGeom prst="rect">
            <a:avLst/>
          </a:prstGeom>
        </p:spPr>
        <p:txBody>
          <a:bodyPr wrap="none">
            <a:spAutoFit/>
          </a:bodyPr>
          <a:lstStyle/>
          <a:p>
            <a:r>
              <a:rPr lang="sr-Latn-RS" baseline="30000" dirty="0" smtClean="0"/>
              <a:t>68</a:t>
            </a:r>
            <a:r>
              <a:rPr lang="sr-Latn-RS" dirty="0" smtClean="0"/>
              <a:t>Ga</a:t>
            </a:r>
            <a:r>
              <a:rPr lang="en-GB" dirty="0" smtClean="0"/>
              <a:t>-</a:t>
            </a:r>
            <a:r>
              <a:rPr lang="en-GB" dirty="0" err="1" smtClean="0"/>
              <a:t>PSMA</a:t>
            </a:r>
            <a:r>
              <a:rPr lang="sr-Latn-RS" dirty="0" smtClean="0"/>
              <a:t> </a:t>
            </a:r>
            <a:r>
              <a:rPr lang="en-US" dirty="0"/>
              <a:t>WHOLE BODY</a:t>
            </a:r>
            <a:r>
              <a:rPr lang="sr-Latn-RS" dirty="0"/>
              <a:t>  </a:t>
            </a:r>
            <a:endParaRPr lang="en-GB" dirty="0"/>
          </a:p>
        </p:txBody>
      </p:sp>
      <p:pic>
        <p:nvPicPr>
          <p:cNvPr id="3" name="Picture 2"/>
          <p:cNvPicPr>
            <a:picLocks noChangeAspect="1"/>
          </p:cNvPicPr>
          <p:nvPr/>
        </p:nvPicPr>
        <p:blipFill>
          <a:blip r:embed="rId2"/>
          <a:stretch>
            <a:fillRect/>
          </a:stretch>
        </p:blipFill>
        <p:spPr>
          <a:xfrm>
            <a:off x="1893643" y="628019"/>
            <a:ext cx="8868142" cy="6229981"/>
          </a:xfrm>
          <a:prstGeom prst="rect">
            <a:avLst/>
          </a:prstGeom>
        </p:spPr>
      </p:pic>
    </p:spTree>
    <p:extLst>
      <p:ext uri="{BB962C8B-B14F-4D97-AF65-F5344CB8AC3E}">
        <p14:creationId xmlns:p14="http://schemas.microsoft.com/office/powerpoint/2010/main" val="982975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81160"/>
          </a:xfrm>
        </p:spPr>
        <p:txBody>
          <a:bodyPr>
            <a:normAutofit fontScale="90000"/>
          </a:bodyPr>
          <a:lstStyle/>
          <a:p>
            <a:r>
              <a:rPr lang="en-US" dirty="0">
                <a:latin typeface="+mn-lt"/>
              </a:rPr>
              <a:t>Screening</a:t>
            </a:r>
            <a:endParaRPr lang="en-GB" dirty="0">
              <a:latin typeface="+mn-lt"/>
            </a:endParaRPr>
          </a:p>
        </p:txBody>
      </p:sp>
      <p:sp>
        <p:nvSpPr>
          <p:cNvPr id="3" name="Content Placeholder 2"/>
          <p:cNvSpPr>
            <a:spLocks noGrp="1"/>
          </p:cNvSpPr>
          <p:nvPr>
            <p:ph idx="1"/>
          </p:nvPr>
        </p:nvSpPr>
        <p:spPr>
          <a:xfrm>
            <a:off x="723899" y="1377217"/>
            <a:ext cx="10899531" cy="4351338"/>
          </a:xfrm>
        </p:spPr>
        <p:txBody>
          <a:bodyPr/>
          <a:lstStyle/>
          <a:p>
            <a:r>
              <a:rPr lang="en-US" dirty="0"/>
              <a:t>Early PSA testing (baseline PSA followed by risk-adapted follow-up) can be offered to men &gt;50 years, men &gt;45 years with a family history of prostate cancer, </a:t>
            </a:r>
            <a:r>
              <a:rPr lang="en-US" dirty="0" smtClean="0"/>
              <a:t>African</a:t>
            </a:r>
            <a:r>
              <a:rPr lang="sr-Latn-RS" dirty="0" smtClean="0"/>
              <a:t> </a:t>
            </a:r>
            <a:r>
              <a:rPr lang="en-US" dirty="0" smtClean="0"/>
              <a:t>Americans </a:t>
            </a:r>
            <a:r>
              <a:rPr lang="en-US" dirty="0"/>
              <a:t>&gt;45 years and </a:t>
            </a:r>
            <a:r>
              <a:rPr lang="en-US" dirty="0" err="1"/>
              <a:t>BRCA1</a:t>
            </a:r>
            <a:r>
              <a:rPr lang="en-US" dirty="0"/>
              <a:t>/2 carriers &gt;40 </a:t>
            </a:r>
            <a:r>
              <a:rPr lang="en-US" dirty="0" smtClean="0"/>
              <a:t>year</a:t>
            </a:r>
            <a:endParaRPr lang="sr-Latn-RS" dirty="0" smtClean="0"/>
          </a:p>
          <a:p>
            <a:pPr marL="0" indent="0">
              <a:buNone/>
            </a:pPr>
            <a:endParaRPr lang="en-US" sz="3200" dirty="0"/>
          </a:p>
          <a:p>
            <a:pPr lvl="1"/>
            <a:r>
              <a:rPr lang="en-US" sz="2800" dirty="0" smtClean="0"/>
              <a:t>Prostate-specific </a:t>
            </a:r>
            <a:r>
              <a:rPr lang="en-US" sz="2800" dirty="0"/>
              <a:t>antigen (PSA) blood test</a:t>
            </a:r>
          </a:p>
          <a:p>
            <a:pPr lvl="1"/>
            <a:r>
              <a:rPr lang="en-US" sz="2800" dirty="0"/>
              <a:t>Digital rectal exam (DRE</a:t>
            </a:r>
            <a:r>
              <a:rPr lang="en-US" sz="2800" dirty="0" smtClean="0"/>
              <a:t>)</a:t>
            </a:r>
            <a:endParaRPr lang="sr-Latn-RS" sz="2800" dirty="0" smtClean="0"/>
          </a:p>
          <a:p>
            <a:pPr lvl="1"/>
            <a:endParaRPr lang="en-US" dirty="0"/>
          </a:p>
        </p:txBody>
      </p:sp>
    </p:spTree>
    <p:extLst>
      <p:ext uri="{BB962C8B-B14F-4D97-AF65-F5344CB8AC3E}">
        <p14:creationId xmlns:p14="http://schemas.microsoft.com/office/powerpoint/2010/main" val="16814668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2"/>
          <a:srcRect l="30653" t="19826" r="31403" b="5573"/>
          <a:stretch/>
        </p:blipFill>
        <p:spPr>
          <a:xfrm>
            <a:off x="2549769" y="-29104"/>
            <a:ext cx="6172200" cy="6825955"/>
          </a:xfrm>
          <a:prstGeom prst="rect">
            <a:avLst/>
          </a:prstGeom>
        </p:spPr>
      </p:pic>
    </p:spTree>
    <p:extLst>
      <p:ext uri="{BB962C8B-B14F-4D97-AF65-F5344CB8AC3E}">
        <p14:creationId xmlns:p14="http://schemas.microsoft.com/office/powerpoint/2010/main" val="4602968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4785" y="243935"/>
            <a:ext cx="11315700" cy="5326358"/>
          </a:xfrm>
        </p:spPr>
        <p:txBody>
          <a:bodyPr>
            <a:noAutofit/>
          </a:bodyPr>
          <a:lstStyle/>
          <a:p>
            <a:pPr algn="just"/>
            <a:r>
              <a:rPr lang="en-US" dirty="0"/>
              <a:t>The PSA level in blood is measured in units called </a:t>
            </a:r>
            <a:r>
              <a:rPr lang="en-US" dirty="0" err="1"/>
              <a:t>nanograms</a:t>
            </a:r>
            <a:r>
              <a:rPr lang="en-US" dirty="0"/>
              <a:t> per milliliter (ng/mL). The</a:t>
            </a:r>
            <a:r>
              <a:rPr lang="sr-Latn-RS" dirty="0"/>
              <a:t> </a:t>
            </a:r>
            <a:r>
              <a:rPr lang="en-US" dirty="0"/>
              <a:t>chance of having prostate cancer goes up as the PSA level goes up, but there is no</a:t>
            </a:r>
            <a:r>
              <a:rPr lang="sr-Latn-RS" dirty="0"/>
              <a:t> </a:t>
            </a:r>
            <a:r>
              <a:rPr lang="en-US" dirty="0"/>
              <a:t>set cutoff point that can tell for sure if a man does or doesn’t have prostate</a:t>
            </a:r>
            <a:r>
              <a:rPr lang="sr-Latn-RS" dirty="0"/>
              <a:t> </a:t>
            </a:r>
            <a:r>
              <a:rPr lang="en-US" dirty="0"/>
              <a:t>cancer. Many doctors use a PSA cutoff point of 4 ng/mL or higher when deciding if a</a:t>
            </a:r>
            <a:r>
              <a:rPr lang="sr-Latn-RS" dirty="0"/>
              <a:t> </a:t>
            </a:r>
            <a:r>
              <a:rPr lang="en-US" dirty="0"/>
              <a:t>man might need further testing, while others might recommend it starting at a lower</a:t>
            </a:r>
            <a:r>
              <a:rPr lang="sr-Latn-RS" dirty="0"/>
              <a:t> </a:t>
            </a:r>
            <a:r>
              <a:rPr lang="en-US" dirty="0"/>
              <a:t>level, such as 2.5 or 3.</a:t>
            </a:r>
            <a:endParaRPr lang="sr-Latn-RS" dirty="0"/>
          </a:p>
          <a:p>
            <a:pPr algn="just"/>
            <a:r>
              <a:rPr lang="en-US" dirty="0"/>
              <a:t>Most men without prostate cancer have PSA levels under 4 ng/mL of blood.</a:t>
            </a:r>
            <a:r>
              <a:rPr lang="sr-Latn-RS" dirty="0"/>
              <a:t> </a:t>
            </a:r>
            <a:r>
              <a:rPr lang="en-US" dirty="0"/>
              <a:t>About 15% of men with</a:t>
            </a:r>
            <a:r>
              <a:rPr lang="sr-Latn-RS" dirty="0"/>
              <a:t> </a:t>
            </a:r>
            <a:r>
              <a:rPr lang="en-US" dirty="0"/>
              <a:t>a PSA below 4 will have prostate cancer if a biopsy is done.</a:t>
            </a:r>
          </a:p>
          <a:p>
            <a:pPr algn="just"/>
            <a:r>
              <a:rPr lang="en-US" dirty="0"/>
              <a:t>Men with a PSA level between 4 and 10 (often called the “borderline range”)</a:t>
            </a:r>
            <a:r>
              <a:rPr lang="sr-Latn-RS" dirty="0"/>
              <a:t> </a:t>
            </a:r>
            <a:r>
              <a:rPr lang="en-US" dirty="0"/>
              <a:t>have about a 1 in 4 chance of having prostate cancer.</a:t>
            </a:r>
            <a:endParaRPr lang="sr-Latn-RS" dirty="0"/>
          </a:p>
          <a:p>
            <a:pPr algn="just"/>
            <a:r>
              <a:rPr lang="en-US" dirty="0"/>
              <a:t> If the PSA is more than 10, the chance of having prostate cancer is over 50%.</a:t>
            </a:r>
            <a:endParaRPr lang="en-GB" dirty="0"/>
          </a:p>
        </p:txBody>
      </p:sp>
    </p:spTree>
    <p:extLst>
      <p:ext uri="{BB962C8B-B14F-4D97-AF65-F5344CB8AC3E}">
        <p14:creationId xmlns:p14="http://schemas.microsoft.com/office/powerpoint/2010/main" val="24963522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8442" y="418289"/>
            <a:ext cx="10515600" cy="865798"/>
          </a:xfrm>
        </p:spPr>
        <p:txBody>
          <a:bodyPr>
            <a:normAutofit fontScale="90000"/>
          </a:bodyPr>
          <a:lstStyle/>
          <a:p>
            <a:r>
              <a:rPr lang="en-US" dirty="0">
                <a:latin typeface="+mn-lt"/>
              </a:rPr>
              <a:t>Factors that might raise PSA levels include:</a:t>
            </a:r>
            <a:r>
              <a:rPr lang="en-US" dirty="0"/>
              <a:t/>
            </a:r>
            <a:br>
              <a:rPr lang="en-US" dirty="0"/>
            </a:br>
            <a:endParaRPr lang="en-GB" dirty="0"/>
          </a:p>
        </p:txBody>
      </p:sp>
      <p:sp>
        <p:nvSpPr>
          <p:cNvPr id="3" name="Content Placeholder 2"/>
          <p:cNvSpPr>
            <a:spLocks noGrp="1"/>
          </p:cNvSpPr>
          <p:nvPr>
            <p:ph idx="1"/>
          </p:nvPr>
        </p:nvSpPr>
        <p:spPr>
          <a:xfrm>
            <a:off x="360554" y="914292"/>
            <a:ext cx="10515600" cy="4351338"/>
          </a:xfrm>
        </p:spPr>
        <p:txBody>
          <a:bodyPr>
            <a:noAutofit/>
          </a:bodyPr>
          <a:lstStyle/>
          <a:p>
            <a:pPr algn="just"/>
            <a:r>
              <a:rPr lang="en-US" sz="2400" dirty="0">
                <a:solidFill>
                  <a:srgbClr val="FF0000"/>
                </a:solidFill>
              </a:rPr>
              <a:t>An</a:t>
            </a:r>
            <a:r>
              <a:rPr lang="en-US" sz="2400" dirty="0"/>
              <a:t> </a:t>
            </a:r>
            <a:r>
              <a:rPr lang="en-US" sz="2400" dirty="0">
                <a:solidFill>
                  <a:srgbClr val="FF0000"/>
                </a:solidFill>
              </a:rPr>
              <a:t>enlarged prostate</a:t>
            </a:r>
            <a:r>
              <a:rPr lang="en-US" sz="2400" dirty="0"/>
              <a:t>: Conditions such as benign prostatic hyperplasia(</a:t>
            </a:r>
            <a:r>
              <a:rPr lang="en-US" sz="2400" dirty="0" err="1"/>
              <a:t>BPH</a:t>
            </a:r>
            <a:r>
              <a:rPr lang="en-US" sz="2400" dirty="0"/>
              <a:t>), a</a:t>
            </a:r>
            <a:r>
              <a:rPr lang="sr-Latn-RS" sz="2400" dirty="0"/>
              <a:t> </a:t>
            </a:r>
            <a:r>
              <a:rPr lang="en-US" sz="2400" dirty="0"/>
              <a:t>non-cancerous enlargement of the prostate that affects many men as they grow</a:t>
            </a:r>
            <a:r>
              <a:rPr lang="sr-Latn-RS" sz="2400" dirty="0"/>
              <a:t> </a:t>
            </a:r>
            <a:r>
              <a:rPr lang="en-US" sz="2400" dirty="0"/>
              <a:t>older, can raise PSA levels.</a:t>
            </a:r>
          </a:p>
          <a:p>
            <a:pPr algn="just"/>
            <a:r>
              <a:rPr lang="en-US" sz="2400" dirty="0">
                <a:solidFill>
                  <a:srgbClr val="FF0000"/>
                </a:solidFill>
              </a:rPr>
              <a:t>Older age</a:t>
            </a:r>
            <a:r>
              <a:rPr lang="en-US" sz="2400" dirty="0"/>
              <a:t>: PSA levels normally go up slowly as you get older, even if you have no</a:t>
            </a:r>
            <a:r>
              <a:rPr lang="sr-Latn-RS" sz="2400" dirty="0"/>
              <a:t> </a:t>
            </a:r>
            <a:r>
              <a:rPr lang="en-US" sz="2400" dirty="0"/>
              <a:t>prostate abnormality.</a:t>
            </a:r>
          </a:p>
          <a:p>
            <a:pPr algn="just"/>
            <a:r>
              <a:rPr lang="en-US" sz="2400" dirty="0">
                <a:solidFill>
                  <a:srgbClr val="FF0000"/>
                </a:solidFill>
              </a:rPr>
              <a:t>Prostatitis</a:t>
            </a:r>
            <a:r>
              <a:rPr lang="en-US" sz="2400" dirty="0"/>
              <a:t>: This is an infection or inflammation of the prostate gland, which can</a:t>
            </a:r>
            <a:r>
              <a:rPr lang="sr-Latn-RS" sz="2400" dirty="0"/>
              <a:t>  </a:t>
            </a:r>
            <a:r>
              <a:rPr lang="en-US" sz="2400" dirty="0"/>
              <a:t>raise PSA levels.</a:t>
            </a:r>
          </a:p>
          <a:p>
            <a:pPr algn="just"/>
            <a:r>
              <a:rPr lang="en-US" sz="2400" dirty="0">
                <a:solidFill>
                  <a:srgbClr val="FF0000"/>
                </a:solidFill>
              </a:rPr>
              <a:t>Ejaculation</a:t>
            </a:r>
            <a:r>
              <a:rPr lang="en-US" sz="2400" dirty="0"/>
              <a:t>: </a:t>
            </a:r>
            <a:r>
              <a:rPr lang="en-US" sz="2400" dirty="0" smtClean="0"/>
              <a:t>This</a:t>
            </a:r>
            <a:r>
              <a:rPr lang="sr-Latn-RS" sz="2400" dirty="0" smtClean="0"/>
              <a:t> </a:t>
            </a:r>
            <a:r>
              <a:rPr lang="en-US" sz="2400" dirty="0" smtClean="0"/>
              <a:t>can </a:t>
            </a:r>
            <a:r>
              <a:rPr lang="en-US" sz="2400" dirty="0"/>
              <a:t>make the PSA go up for a short time. This is why some</a:t>
            </a:r>
            <a:r>
              <a:rPr lang="sr-Latn-RS" sz="2400" dirty="0"/>
              <a:t> </a:t>
            </a:r>
            <a:r>
              <a:rPr lang="en-US" sz="2400" dirty="0"/>
              <a:t>doctors suggest that men abstain from ejaculation for a day or two before testing.</a:t>
            </a:r>
          </a:p>
          <a:p>
            <a:pPr algn="just"/>
            <a:r>
              <a:rPr lang="en-US" sz="2400" dirty="0">
                <a:solidFill>
                  <a:srgbClr val="FF0000"/>
                </a:solidFill>
              </a:rPr>
              <a:t>Riding a bicycle</a:t>
            </a:r>
            <a:r>
              <a:rPr lang="en-US" sz="2400" dirty="0"/>
              <a:t>: Some studies have suggested that cycling may raise PSA levels</a:t>
            </a:r>
            <a:r>
              <a:rPr lang="sr-Latn-RS" sz="2400" dirty="0"/>
              <a:t> </a:t>
            </a:r>
            <a:r>
              <a:rPr lang="en-US" sz="2400" dirty="0"/>
              <a:t>for a short time (possibly because the seat puts pressure on the prostate), although</a:t>
            </a:r>
            <a:r>
              <a:rPr lang="sr-Latn-RS" sz="2400" dirty="0"/>
              <a:t> </a:t>
            </a:r>
            <a:r>
              <a:rPr lang="en-US" sz="2400" dirty="0"/>
              <a:t>not all studies have found this.</a:t>
            </a:r>
          </a:p>
          <a:p>
            <a:pPr algn="just"/>
            <a:r>
              <a:rPr lang="en-US" sz="2400" dirty="0">
                <a:solidFill>
                  <a:srgbClr val="FF0000"/>
                </a:solidFill>
              </a:rPr>
              <a:t>Certain urologic procedures</a:t>
            </a:r>
            <a:r>
              <a:rPr lang="en-US" sz="2400" dirty="0"/>
              <a:t>: Some procedures done in a doctor’s office that</a:t>
            </a:r>
            <a:r>
              <a:rPr lang="sr-Latn-RS" sz="2400" dirty="0"/>
              <a:t> </a:t>
            </a:r>
            <a:r>
              <a:rPr lang="en-US" sz="2400" dirty="0"/>
              <a:t>affect the prostate, such as a prostate biopsy or cystoscopy, can raise PSA levels</a:t>
            </a:r>
            <a:r>
              <a:rPr lang="sr-Latn-RS" sz="2400" dirty="0"/>
              <a:t> </a:t>
            </a:r>
            <a:r>
              <a:rPr lang="en-US" sz="2400" dirty="0"/>
              <a:t>for a short time</a:t>
            </a:r>
            <a:r>
              <a:rPr lang="sr-Latn-RS" sz="2400" dirty="0"/>
              <a:t>.</a:t>
            </a:r>
            <a:endParaRPr lang="en-GB" sz="2400" dirty="0"/>
          </a:p>
        </p:txBody>
      </p:sp>
    </p:spTree>
    <p:extLst>
      <p:ext uri="{BB962C8B-B14F-4D97-AF65-F5344CB8AC3E}">
        <p14:creationId xmlns:p14="http://schemas.microsoft.com/office/powerpoint/2010/main" val="2025854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l="15210" t="19516" r="18359" b="6323"/>
          <a:stretch/>
        </p:blipFill>
        <p:spPr>
          <a:xfrm>
            <a:off x="831903" y="52898"/>
            <a:ext cx="10528965" cy="6611672"/>
          </a:xfrm>
          <a:prstGeom prst="rect">
            <a:avLst/>
          </a:prstGeom>
          <a:ln w="3175">
            <a:solidFill>
              <a:schemeClr val="tx1"/>
            </a:solidFill>
          </a:ln>
        </p:spPr>
      </p:pic>
    </p:spTree>
    <p:extLst>
      <p:ext uri="{BB962C8B-B14F-4D97-AF65-F5344CB8AC3E}">
        <p14:creationId xmlns:p14="http://schemas.microsoft.com/office/powerpoint/2010/main" val="6171328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l="29675" t="21908" r="30341" b="4292"/>
          <a:stretch/>
        </p:blipFill>
        <p:spPr>
          <a:xfrm>
            <a:off x="422031" y="-56497"/>
            <a:ext cx="6536553" cy="6786482"/>
          </a:xfrm>
          <a:prstGeom prst="rect">
            <a:avLst/>
          </a:prstGeom>
        </p:spPr>
      </p:pic>
      <p:sp>
        <p:nvSpPr>
          <p:cNvPr id="5" name="Rectangle 4"/>
          <p:cNvSpPr/>
          <p:nvPr/>
        </p:nvSpPr>
        <p:spPr>
          <a:xfrm>
            <a:off x="7693152" y="4175440"/>
            <a:ext cx="4498848" cy="2554545"/>
          </a:xfrm>
          <a:prstGeom prst="rect">
            <a:avLst/>
          </a:prstGeom>
        </p:spPr>
        <p:txBody>
          <a:bodyPr wrap="square">
            <a:spAutoFit/>
          </a:bodyPr>
          <a:lstStyle/>
          <a:p>
            <a:r>
              <a:rPr lang="en-US" sz="2000" dirty="0" smtClean="0"/>
              <a:t>ADT</a:t>
            </a:r>
            <a:r>
              <a:rPr lang="en-US" sz="2000" dirty="0"/>
              <a:t>, androgen deprivation therapy; </a:t>
            </a:r>
            <a:endParaRPr lang="sr-Latn-RS" sz="2000" dirty="0" smtClean="0"/>
          </a:p>
          <a:p>
            <a:r>
              <a:rPr lang="en-US" sz="2000" dirty="0" err="1" smtClean="0"/>
              <a:t>EBRT</a:t>
            </a:r>
            <a:r>
              <a:rPr lang="en-US" sz="2000" dirty="0"/>
              <a:t>, </a:t>
            </a:r>
            <a:r>
              <a:rPr lang="sr-Latn-RS" sz="2000" dirty="0" smtClean="0"/>
              <a:t>external body </a:t>
            </a:r>
            <a:r>
              <a:rPr lang="en-US" sz="2000" dirty="0" smtClean="0"/>
              <a:t>radiotherapy</a:t>
            </a:r>
            <a:r>
              <a:rPr lang="en-US" sz="2000" dirty="0"/>
              <a:t>; </a:t>
            </a:r>
            <a:endParaRPr lang="sr-Latn-RS" sz="2000" dirty="0" smtClean="0"/>
          </a:p>
          <a:p>
            <a:r>
              <a:rPr lang="en-US" sz="2000" dirty="0" err="1" smtClean="0"/>
              <a:t>HDR</a:t>
            </a:r>
            <a:r>
              <a:rPr lang="en-US" sz="2000" dirty="0"/>
              <a:t>, high-dose rate; </a:t>
            </a:r>
            <a:endParaRPr lang="sr-Latn-RS" sz="2000" dirty="0" smtClean="0"/>
          </a:p>
          <a:p>
            <a:r>
              <a:rPr lang="en-US" sz="2000" dirty="0" err="1" smtClean="0"/>
              <a:t>HIFU</a:t>
            </a:r>
            <a:r>
              <a:rPr lang="en-US" sz="2000" dirty="0"/>
              <a:t>, high-intensity focused ultrasound; </a:t>
            </a:r>
            <a:endParaRPr lang="sr-Latn-RS" sz="2000" dirty="0" smtClean="0"/>
          </a:p>
          <a:p>
            <a:r>
              <a:rPr lang="en-US" sz="2000" dirty="0" smtClean="0"/>
              <a:t>PC</a:t>
            </a:r>
            <a:r>
              <a:rPr lang="en-US" sz="2000" dirty="0"/>
              <a:t>, prostate cancer; </a:t>
            </a:r>
            <a:endParaRPr lang="sr-Latn-RS" sz="2000" dirty="0" smtClean="0"/>
          </a:p>
          <a:p>
            <a:r>
              <a:rPr lang="en-US" sz="2000" dirty="0" smtClean="0"/>
              <a:t>PSA</a:t>
            </a:r>
            <a:r>
              <a:rPr lang="en-US" sz="2000" dirty="0"/>
              <a:t>, </a:t>
            </a:r>
            <a:r>
              <a:rPr lang="en-US" sz="2000" dirty="0" err="1"/>
              <a:t>prostatespecific</a:t>
            </a:r>
            <a:r>
              <a:rPr lang="en-US" sz="2000" dirty="0"/>
              <a:t> antigen; </a:t>
            </a:r>
            <a:endParaRPr lang="sr-Latn-RS" sz="2000" dirty="0" smtClean="0"/>
          </a:p>
          <a:p>
            <a:r>
              <a:rPr lang="en-US" sz="2000" dirty="0" smtClean="0"/>
              <a:t>RP</a:t>
            </a:r>
            <a:r>
              <a:rPr lang="en-US" sz="2000" dirty="0"/>
              <a:t>, radical prostatectomy; </a:t>
            </a:r>
            <a:endParaRPr lang="sr-Latn-RS" sz="2000" dirty="0" smtClean="0"/>
          </a:p>
          <a:p>
            <a:r>
              <a:rPr lang="en-US" sz="2000" dirty="0" smtClean="0"/>
              <a:t>RT</a:t>
            </a:r>
            <a:r>
              <a:rPr lang="en-US" sz="2000" dirty="0"/>
              <a:t>, radiotherapy. </a:t>
            </a:r>
          </a:p>
        </p:txBody>
      </p:sp>
    </p:spTree>
    <p:extLst>
      <p:ext uri="{BB962C8B-B14F-4D97-AF65-F5344CB8AC3E}">
        <p14:creationId xmlns:p14="http://schemas.microsoft.com/office/powerpoint/2010/main" val="1538141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l="27698" t="29493" r="27055" b="23014"/>
          <a:stretch/>
        </p:blipFill>
        <p:spPr>
          <a:xfrm>
            <a:off x="1378634" y="468102"/>
            <a:ext cx="10033438" cy="5923906"/>
          </a:xfrm>
          <a:prstGeom prst="rect">
            <a:avLst/>
          </a:prstGeom>
        </p:spPr>
      </p:pic>
    </p:spTree>
    <p:extLst>
      <p:ext uri="{BB962C8B-B14F-4D97-AF65-F5344CB8AC3E}">
        <p14:creationId xmlns:p14="http://schemas.microsoft.com/office/powerpoint/2010/main" val="316545157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275</TotalTime>
  <Words>1215</Words>
  <Application>Microsoft Office PowerPoint</Application>
  <PresentationFormat>Widescreen</PresentationFormat>
  <Paragraphs>63</Paragraphs>
  <Slides>20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Tahoma</vt:lpstr>
      <vt:lpstr>Times New Roman</vt:lpstr>
      <vt:lpstr>Office Theme</vt:lpstr>
      <vt:lpstr>PowerPoint Presentation</vt:lpstr>
      <vt:lpstr>Prostate cancer </vt:lpstr>
      <vt:lpstr>Screening</vt:lpstr>
      <vt:lpstr>PowerPoint Presentation</vt:lpstr>
      <vt:lpstr>PowerPoint Presentation</vt:lpstr>
      <vt:lpstr>Factors that might raise PSA levels include: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Bone scan 99mTc-MDP </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Vladimir Vukomanovic</dc:creator>
  <cp:lastModifiedBy>Vladimir Vukomanovic</cp:lastModifiedBy>
  <cp:revision>13</cp:revision>
  <dcterms:created xsi:type="dcterms:W3CDTF">2023-11-15T09:01:26Z</dcterms:created>
  <dcterms:modified xsi:type="dcterms:W3CDTF">2023-11-16T11:50:53Z</dcterms:modified>
</cp:coreProperties>
</file>